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7"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AEB8E4-3192-4452-8421-5D3A1D4246F3}"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416821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EB8E4-3192-4452-8421-5D3A1D4246F3}"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71934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EB8E4-3192-4452-8421-5D3A1D4246F3}"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4286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AEB8E4-3192-4452-8421-5D3A1D4246F3}"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89837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AEB8E4-3192-4452-8421-5D3A1D4246F3}" type="datetimeFigureOut">
              <a:rPr lang="en-US" smtClean="0"/>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296258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AEB8E4-3192-4452-8421-5D3A1D4246F3}"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39470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AEB8E4-3192-4452-8421-5D3A1D4246F3}" type="datetimeFigureOut">
              <a:rPr lang="en-US" smtClean="0"/>
              <a:t>3/23/2017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34425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AEB8E4-3192-4452-8421-5D3A1D4246F3}" type="datetimeFigureOut">
              <a:rPr lang="en-US" smtClean="0"/>
              <a:t>3/23/2017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134173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EB8E4-3192-4452-8421-5D3A1D4246F3}" type="datetimeFigureOut">
              <a:rPr lang="en-US" smtClean="0"/>
              <a:t>3/23/2017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1608375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AEB8E4-3192-4452-8421-5D3A1D4246F3}"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3774424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AEB8E4-3192-4452-8421-5D3A1D4246F3}" type="datetimeFigureOut">
              <a:rPr lang="en-US" smtClean="0"/>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2A432-C3C3-4405-AC4B-DC8F24DA5CED}" type="slidenum">
              <a:rPr lang="en-US" smtClean="0"/>
              <a:t>‹nr.›</a:t>
            </a:fld>
            <a:endParaRPr lang="en-US"/>
          </a:p>
        </p:txBody>
      </p:sp>
    </p:spTree>
    <p:extLst>
      <p:ext uri="{BB962C8B-B14F-4D97-AF65-F5344CB8AC3E}">
        <p14:creationId xmlns:p14="http://schemas.microsoft.com/office/powerpoint/2010/main" val="292308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AEB8E4-3192-4452-8421-5D3A1D4246F3}" type="datetimeFigureOut">
              <a:rPr lang="en-US" smtClean="0"/>
              <a:t>3/23/2017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2A432-C3C3-4405-AC4B-DC8F24DA5CED}" type="slidenum">
              <a:rPr lang="en-US" smtClean="0"/>
              <a:t>‹nr.›</a:t>
            </a:fld>
            <a:endParaRPr lang="en-US"/>
          </a:p>
        </p:txBody>
      </p:sp>
    </p:spTree>
    <p:extLst>
      <p:ext uri="{BB962C8B-B14F-4D97-AF65-F5344CB8AC3E}">
        <p14:creationId xmlns:p14="http://schemas.microsoft.com/office/powerpoint/2010/main" val="971778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1470025"/>
          </a:xfrm>
        </p:spPr>
        <p:txBody>
          <a:bodyPr>
            <a:normAutofit fontScale="90000"/>
          </a:bodyPr>
          <a:lstStyle/>
          <a:p>
            <a:r>
              <a:rPr lang="nl-NL" dirty="0" err="1"/>
              <a:t>Conventionality</a:t>
            </a:r>
            <a:r>
              <a:rPr lang="nl-NL" dirty="0"/>
              <a:t>: is </a:t>
            </a:r>
            <a:r>
              <a:rPr lang="nl-NL" dirty="0" err="1"/>
              <a:t>the</a:t>
            </a:r>
            <a:r>
              <a:rPr lang="nl-NL" dirty="0"/>
              <a:t> European Court of Human </a:t>
            </a:r>
            <a:r>
              <a:rPr lang="nl-NL" dirty="0" err="1"/>
              <a:t>Rights</a:t>
            </a:r>
            <a:r>
              <a:rPr lang="nl-NL" dirty="0"/>
              <a:t> </a:t>
            </a:r>
            <a:r>
              <a:rPr lang="nl-NL"/>
              <a:t>turning </a:t>
            </a:r>
            <a:r>
              <a:rPr lang="nl-NL" dirty="0" err="1"/>
              <a:t>into</a:t>
            </a:r>
            <a:r>
              <a:rPr lang="nl-NL" dirty="0"/>
              <a:t> a </a:t>
            </a:r>
            <a:r>
              <a:rPr lang="nl-NL" dirty="0" err="1"/>
              <a:t>constiutional</a:t>
            </a:r>
            <a:r>
              <a:rPr lang="nl-NL" dirty="0"/>
              <a:t> court?</a:t>
            </a:r>
            <a:endParaRPr lang="en-US" dirty="0"/>
          </a:p>
        </p:txBody>
      </p:sp>
      <p:sp>
        <p:nvSpPr>
          <p:cNvPr id="3" name="Subtitle 2"/>
          <p:cNvSpPr>
            <a:spLocks noGrp="1"/>
          </p:cNvSpPr>
          <p:nvPr>
            <p:ph type="subTitle" idx="1"/>
          </p:nvPr>
        </p:nvSpPr>
        <p:spPr/>
        <p:txBody>
          <a:bodyPr>
            <a:normAutofit fontScale="92500" lnSpcReduction="20000"/>
          </a:bodyPr>
          <a:lstStyle/>
          <a:p>
            <a:r>
              <a:rPr lang="nl-NL" dirty="0"/>
              <a:t>Bart van der Sloot</a:t>
            </a:r>
          </a:p>
          <a:p>
            <a:r>
              <a:rPr lang="nl-NL" dirty="0"/>
              <a:t>Senior Researcher </a:t>
            </a:r>
          </a:p>
          <a:p>
            <a:r>
              <a:rPr lang="en-US" dirty="0"/>
              <a:t>Tilburg Institute for Law, Technology, and Society (TILT)</a:t>
            </a:r>
          </a:p>
        </p:txBody>
      </p:sp>
    </p:spTree>
    <p:extLst>
      <p:ext uri="{BB962C8B-B14F-4D97-AF65-F5344CB8AC3E}">
        <p14:creationId xmlns:p14="http://schemas.microsoft.com/office/powerpoint/2010/main" val="407552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a:bodyPr>
          <a:lstStyle/>
          <a:p>
            <a:r>
              <a:rPr lang="nl-NL" sz="1800" dirty="0"/>
              <a:t>In </a:t>
            </a:r>
            <a:r>
              <a:rPr lang="nl-NL" sz="1800" dirty="0" err="1"/>
              <a:t>dissenting</a:t>
            </a:r>
            <a:r>
              <a:rPr lang="nl-NL" sz="1800" dirty="0"/>
              <a:t> </a:t>
            </a:r>
            <a:r>
              <a:rPr lang="nl-NL" sz="1800" dirty="0" err="1"/>
              <a:t>and</a:t>
            </a:r>
            <a:r>
              <a:rPr lang="nl-NL" sz="1800" dirty="0"/>
              <a:t> </a:t>
            </a:r>
            <a:r>
              <a:rPr lang="nl-NL" sz="1800" dirty="0" err="1"/>
              <a:t>concuring</a:t>
            </a:r>
            <a:r>
              <a:rPr lang="nl-NL" sz="1800" dirty="0"/>
              <a:t> </a:t>
            </a:r>
            <a:r>
              <a:rPr lang="nl-NL" sz="1800" dirty="0" err="1"/>
              <a:t>opinions</a:t>
            </a:r>
            <a:r>
              <a:rPr lang="nl-NL" sz="1800" dirty="0"/>
              <a:t>:</a:t>
            </a:r>
          </a:p>
          <a:p>
            <a:pPr lvl="1"/>
            <a:r>
              <a:rPr lang="en-US" sz="1800" dirty="0"/>
              <a:t>ECtHR, </a:t>
            </a:r>
            <a:r>
              <a:rPr lang="en-US" sz="1800" dirty="0" err="1"/>
              <a:t>Yildirim</a:t>
            </a:r>
            <a:r>
              <a:rPr lang="en-US" sz="1800" dirty="0"/>
              <a:t> v. Turkey, application no. 3111/10,  18 December 2012.</a:t>
            </a:r>
          </a:p>
          <a:p>
            <a:pPr lvl="1"/>
            <a:r>
              <a:rPr lang="en-US" sz="1800" dirty="0"/>
              <a:t>K.U. v. Finland, no. 2872/02, § 49, ECHR 2008.</a:t>
            </a:r>
          </a:p>
          <a:p>
            <a:pPr lvl="1"/>
            <a:r>
              <a:rPr lang="en-US" sz="1800" dirty="0"/>
              <a:t>Times Newspapers Ltd v. the United Kingdom (nos. 1 and 2), nos. 3002/03 and 23676/03, § 27, ECHR 2009.</a:t>
            </a:r>
          </a:p>
          <a:p>
            <a:pPr lvl="1"/>
            <a:r>
              <a:rPr lang="en-US" sz="1800" dirty="0"/>
              <a:t>Editorial Board of </a:t>
            </a:r>
            <a:r>
              <a:rPr lang="en-US" sz="1800" dirty="0" err="1"/>
              <a:t>Pravoye</a:t>
            </a:r>
            <a:r>
              <a:rPr lang="en-US" sz="1800" dirty="0"/>
              <a:t> </a:t>
            </a:r>
            <a:r>
              <a:rPr lang="en-US" sz="1800" dirty="0" err="1"/>
              <a:t>Delo</a:t>
            </a:r>
            <a:r>
              <a:rPr lang="en-US" sz="1800" dirty="0"/>
              <a:t> and </a:t>
            </a:r>
            <a:r>
              <a:rPr lang="en-US" sz="1800" dirty="0" err="1"/>
              <a:t>Shtekel</a:t>
            </a:r>
            <a:r>
              <a:rPr lang="en-US" sz="1800" dirty="0"/>
              <a:t> v. Ukraine, no. 33014/05, § 64, ECHR 2011.</a:t>
            </a:r>
          </a:p>
          <a:p>
            <a:pPr lvl="1"/>
            <a:r>
              <a:rPr lang="en-US" sz="1800" dirty="0"/>
              <a:t>ECtHR, </a:t>
            </a:r>
            <a:r>
              <a:rPr lang="en-US" sz="1800" dirty="0" err="1"/>
              <a:t>Shmushkovych</a:t>
            </a:r>
            <a:r>
              <a:rPr lang="en-US" sz="1800" dirty="0"/>
              <a:t> v. Ukraine, application no. 3276/10, 14 November 2013. </a:t>
            </a:r>
          </a:p>
          <a:p>
            <a:pPr lvl="1"/>
            <a:r>
              <a:rPr lang="en-US" sz="1800" dirty="0" err="1"/>
              <a:t>EctHR</a:t>
            </a:r>
            <a:r>
              <a:rPr lang="en-US" sz="1800" dirty="0"/>
              <a:t>, AFFAIRE DELTA PEKÁRNY A.S. c. RÉPUBLIQUE TCHÈQUE, (</a:t>
            </a:r>
            <a:r>
              <a:rPr lang="en-US" sz="1800" dirty="0" err="1"/>
              <a:t>Requête</a:t>
            </a:r>
            <a:r>
              <a:rPr lang="en-US" sz="1800" dirty="0"/>
              <a:t> no 97/11, 2 </a:t>
            </a:r>
            <a:r>
              <a:rPr lang="en-US" sz="1800" dirty="0" err="1"/>
              <a:t>octobre</a:t>
            </a:r>
            <a:r>
              <a:rPr lang="en-US" sz="1800" dirty="0"/>
              <a:t> 2014</a:t>
            </a:r>
          </a:p>
          <a:p>
            <a:pPr lvl="1"/>
            <a:r>
              <a:rPr lang="en-US" sz="1800" dirty="0"/>
              <a:t>BĂRBULESCU v. ROMANIA JUDGMENT – (Application no. 61496/08) ,  12 January 2016. </a:t>
            </a:r>
          </a:p>
          <a:p>
            <a:pPr lvl="1"/>
            <a:r>
              <a:rPr lang="en-US" sz="1800" dirty="0"/>
              <a:t>ECtHR, T.P. AND A.T. v. HUNGARY, applications nos. 37871/14 and 73986/14, 4 October 2016.</a:t>
            </a:r>
          </a:p>
          <a:p>
            <a:pPr lvl="1"/>
            <a:endParaRPr lang="en-US" dirty="0"/>
          </a:p>
        </p:txBody>
      </p:sp>
    </p:spTree>
    <p:extLst>
      <p:ext uri="{BB962C8B-B14F-4D97-AF65-F5344CB8AC3E}">
        <p14:creationId xmlns:p14="http://schemas.microsoft.com/office/powerpoint/2010/main" val="3099767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92500" lnSpcReduction="20000"/>
          </a:bodyPr>
          <a:lstStyle/>
          <a:p>
            <a:r>
              <a:rPr lang="nl-NL" dirty="0" err="1"/>
              <a:t>Used</a:t>
            </a:r>
            <a:r>
              <a:rPr lang="nl-NL" dirty="0"/>
              <a:t> </a:t>
            </a:r>
            <a:r>
              <a:rPr lang="nl-NL" dirty="0" err="1"/>
              <a:t>by</a:t>
            </a:r>
            <a:r>
              <a:rPr lang="nl-NL" dirty="0"/>
              <a:t> </a:t>
            </a:r>
            <a:r>
              <a:rPr lang="nl-NL" dirty="0" err="1"/>
              <a:t>the</a:t>
            </a:r>
            <a:r>
              <a:rPr lang="nl-NL" dirty="0"/>
              <a:t> Court:</a:t>
            </a:r>
          </a:p>
          <a:p>
            <a:pPr lvl="1"/>
            <a:r>
              <a:rPr lang="en-US" dirty="0"/>
              <a:t>KENNEDY v. THE UNITED KINGDOM JUDGMENT</a:t>
            </a:r>
          </a:p>
          <a:p>
            <a:pPr lvl="1"/>
            <a:r>
              <a:rPr lang="en-US" dirty="0"/>
              <a:t>ECtHR, SUSO MUSA v. MALTA, application no. 42337/12, 23 July 2013. </a:t>
            </a:r>
          </a:p>
          <a:p>
            <a:pPr lvl="1"/>
            <a:r>
              <a:rPr lang="en-US" dirty="0" err="1"/>
              <a:t>Orchowski</a:t>
            </a:r>
            <a:r>
              <a:rPr lang="en-US" dirty="0"/>
              <a:t> v. Poland - 17885/04 Judgment 22.10.2009 </a:t>
            </a:r>
          </a:p>
          <a:p>
            <a:pPr lvl="1"/>
            <a:r>
              <a:rPr lang="fr-FR" dirty="0"/>
              <a:t>S.A.S. c. France [GC] - 43835/11 </a:t>
            </a:r>
            <a:r>
              <a:rPr lang="en-US" dirty="0" err="1"/>
              <a:t>Arrêt</a:t>
            </a:r>
            <a:r>
              <a:rPr lang="en-US" dirty="0"/>
              <a:t> 1.7.2014</a:t>
            </a:r>
          </a:p>
          <a:p>
            <a:pPr lvl="1"/>
            <a:r>
              <a:rPr lang="en-US" dirty="0"/>
              <a:t>AFFAIRE DUONG c. RÉPUBLIQUE TCHÈQUE, </a:t>
            </a:r>
            <a:r>
              <a:rPr lang="en-US" dirty="0" err="1"/>
              <a:t>Requête</a:t>
            </a:r>
            <a:r>
              <a:rPr lang="en-US" dirty="0"/>
              <a:t> no 21381/11, 14 </a:t>
            </a:r>
            <a:r>
              <a:rPr lang="en-US" dirty="0" err="1"/>
              <a:t>janvier</a:t>
            </a:r>
            <a:r>
              <a:rPr lang="en-US" dirty="0"/>
              <a:t> 2016.</a:t>
            </a:r>
          </a:p>
          <a:p>
            <a:pPr lvl="1"/>
            <a:r>
              <a:rPr lang="en-US" dirty="0"/>
              <a:t> </a:t>
            </a:r>
            <a:r>
              <a:rPr lang="en-US" dirty="0" err="1"/>
              <a:t>EctHR</a:t>
            </a:r>
            <a:r>
              <a:rPr lang="en-US" dirty="0"/>
              <a:t>, AFFAIRE MASLÁK ET MICHÁLKOVÁ c. RÉPUBLIQUE TCHÈQUE, </a:t>
            </a:r>
            <a:r>
              <a:rPr lang="en-US" dirty="0" err="1"/>
              <a:t>Requête</a:t>
            </a:r>
            <a:r>
              <a:rPr lang="en-US" dirty="0"/>
              <a:t> no 52028/13, 14 </a:t>
            </a:r>
            <a:r>
              <a:rPr lang="en-US" dirty="0" err="1"/>
              <a:t>janvier</a:t>
            </a:r>
            <a:r>
              <a:rPr lang="en-US" dirty="0"/>
              <a:t> 2016.</a:t>
            </a:r>
          </a:p>
        </p:txBody>
      </p:sp>
    </p:spTree>
    <p:extLst>
      <p:ext uri="{BB962C8B-B14F-4D97-AF65-F5344CB8AC3E}">
        <p14:creationId xmlns:p14="http://schemas.microsoft.com/office/powerpoint/2010/main" val="2243447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r>
              <a:rPr lang="en-US" dirty="0"/>
              <a:t>‘The particular interest of the </a:t>
            </a:r>
            <a:r>
              <a:rPr lang="en-US" i="1" dirty="0" err="1"/>
              <a:t>Vallianatos</a:t>
            </a:r>
            <a:r>
              <a:rPr lang="en-US" i="1" dirty="0"/>
              <a:t> and Others </a:t>
            </a:r>
            <a:r>
              <a:rPr lang="en-US" dirty="0"/>
              <a:t>case is that the Grand Chamber performs an abstract review of the “conventionality” of a Greek law, while acting as a court of first instance</a:t>
            </a:r>
            <a:r>
              <a:rPr lang="en-US" sz="2300" dirty="0"/>
              <a:t>1</a:t>
            </a:r>
            <a:r>
              <a:rPr lang="en-US" dirty="0"/>
              <a:t>. 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a:t>
            </a:r>
            <a:r>
              <a:rPr lang="en-US" i="1" dirty="0"/>
              <a:t>in </a:t>
            </a:r>
            <a:r>
              <a:rPr lang="en-US" i="1" dirty="0" err="1"/>
              <a:t>abstracto</a:t>
            </a:r>
            <a:r>
              <a:rPr lang="en-US" i="1" dirty="0"/>
              <a:t> </a:t>
            </a:r>
            <a:r>
              <a:rPr lang="en-US" dirty="0"/>
              <a:t>the Convention compliance of laws without any prior national judicial review.’ </a:t>
            </a:r>
            <a:br>
              <a:rPr lang="en-US" dirty="0"/>
            </a:br>
            <a:r>
              <a:rPr lang="en-US" sz="2300" dirty="0"/>
              <a:t>1</a:t>
            </a:r>
            <a:r>
              <a:rPr lang="en-US" dirty="0"/>
              <a:t>(The abstract review of “conventionality” is the review of the compatibility of a national law with the Convention independently of a specific case where this law has been applied (for the use of the word “conventionality”).</a:t>
            </a:r>
            <a:br>
              <a:rPr lang="en-US" dirty="0"/>
            </a:br>
            <a:r>
              <a:rPr lang="en-US" dirty="0"/>
              <a:t>ECtHR, </a:t>
            </a:r>
            <a:r>
              <a:rPr lang="en-US" dirty="0" err="1"/>
              <a:t>Vallianatos</a:t>
            </a:r>
            <a:r>
              <a:rPr lang="en-US" dirty="0"/>
              <a:t> and others v. Greece, JUDGE PINTO DE ALBUQUERQUE (partly concurring, partly dissenting opinion) Applications nos. 29381/09 and 32684/09, 7 November 2013.</a:t>
            </a:r>
          </a:p>
          <a:p>
            <a:endParaRPr lang="en-US" dirty="0"/>
          </a:p>
        </p:txBody>
      </p:sp>
    </p:spTree>
    <p:extLst>
      <p:ext uri="{BB962C8B-B14F-4D97-AF65-F5344CB8AC3E}">
        <p14:creationId xmlns:p14="http://schemas.microsoft.com/office/powerpoint/2010/main" val="291776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47500" lnSpcReduction="20000"/>
          </a:bodyPr>
          <a:lstStyle/>
          <a:p>
            <a:pPr>
              <a:buFontTx/>
              <a:buChar char="-"/>
            </a:pPr>
            <a:r>
              <a:rPr lang="en-US" dirty="0"/>
              <a:t>Privacy is a subjective right of natural persons</a:t>
            </a:r>
          </a:p>
          <a:p>
            <a:pPr>
              <a:buFontTx/>
              <a:buChar char="-"/>
            </a:pPr>
            <a:r>
              <a:rPr lang="en-US" dirty="0"/>
              <a:t>In </a:t>
            </a:r>
            <a:r>
              <a:rPr lang="en-US" i="1" dirty="0" err="1"/>
              <a:t>Mersch</a:t>
            </a:r>
            <a:r>
              <a:rPr lang="en-US" i="1" dirty="0"/>
              <a:t> and others v. Luxembourg</a:t>
            </a:r>
            <a:r>
              <a:rPr lang="en-US" dirty="0"/>
              <a:t>, the Court was willing to accept a legal person in its claim for the part of the case that regarded the mere existence of laws or policies as such. Besides </a:t>
            </a:r>
            <a:r>
              <a:rPr lang="en-US" dirty="0" err="1"/>
              <a:t>Mersch</a:t>
            </a:r>
            <a:r>
              <a:rPr lang="en-US" dirty="0"/>
              <a:t>, the Court accepted the complaint of a legal person in Liberty and in the case of the Association for European Integration and Human Rights and </a:t>
            </a:r>
            <a:r>
              <a:rPr lang="en-US" i="1" dirty="0" err="1"/>
              <a:t>Ekimdzhiev</a:t>
            </a:r>
            <a:r>
              <a:rPr lang="en-US" i="1" dirty="0"/>
              <a:t> v. Bulgaria</a:t>
            </a:r>
            <a:r>
              <a:rPr lang="en-US" dirty="0"/>
              <a:t>.</a:t>
            </a:r>
          </a:p>
          <a:p>
            <a:pPr>
              <a:buFontTx/>
              <a:buChar char="-"/>
            </a:pPr>
            <a:r>
              <a:rPr lang="en-US" dirty="0"/>
              <a:t>The latter case regarded the authorities’ wide discretion to gather and use information obtained through secret surveillance. The applicants suggested that, by failing to provide sufficient safeguards against abuse, by its very existence, the laws were in violation of Article 8 ECHR. The government disputed that the applicants could be considered victims (as they did not claim to be specifically harmed by the matter) and that legal persons should not be allowed to claim a right to privacy in general and in particular in this case because the legal person could not have been harmed itself. </a:t>
            </a:r>
          </a:p>
          <a:p>
            <a:pPr>
              <a:buFontTx/>
              <a:buChar char="-"/>
            </a:pPr>
            <a:r>
              <a:rPr lang="en-US" dirty="0"/>
              <a:t>The Court, however, pointed to the statutory objectives of the association and found that the ‘rights in issue in the present case are those of the applicant association, not of its members. There is therefore a sufficiently direct link between the association as such and the alleged breaches of the Convention. It follows that it can claim to be a victim within the meaning of Article 34 of the Convention.’ </a:t>
            </a:r>
          </a:p>
          <a:p>
            <a:pPr>
              <a:buFontTx/>
              <a:buChar char="-"/>
            </a:pPr>
            <a:r>
              <a:rPr lang="en-US" dirty="0"/>
              <a:t>Essentially the same was held in </a:t>
            </a:r>
            <a:r>
              <a:rPr lang="en-US" i="1" dirty="0" err="1"/>
              <a:t>Iordachi</a:t>
            </a:r>
            <a:r>
              <a:rPr lang="en-US" i="1" dirty="0"/>
              <a:t> and others v. </a:t>
            </a:r>
            <a:r>
              <a:rPr lang="en-US" i="1" dirty="0" err="1"/>
              <a:t>Moldova</a:t>
            </a:r>
            <a:r>
              <a:rPr lang="en-US" dirty="0" err="1"/>
              <a:t>.This</a:t>
            </a:r>
            <a:r>
              <a:rPr lang="en-US" dirty="0"/>
              <a:t> means that legal persons who have statutes that incorporate references to the general protection of privacy and other human rights may have direct access to the court in the future when cases regard mass surveillance activities by the state.</a:t>
            </a:r>
          </a:p>
        </p:txBody>
      </p:sp>
    </p:spTree>
    <p:extLst>
      <p:ext uri="{BB962C8B-B14F-4D97-AF65-F5344CB8AC3E}">
        <p14:creationId xmlns:p14="http://schemas.microsoft.com/office/powerpoint/2010/main" val="3377652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Requirement to exhaust all domestic remedies before submitting a claim before the ECtHR</a:t>
            </a:r>
          </a:p>
          <a:p>
            <a:r>
              <a:rPr lang="en-US" dirty="0"/>
              <a:t>The European Convention on Human Rights, Article 35, regarding the admissibility criteria, specifies that the Court may only deal with a matter after all domestic remedies have been exhausted, according to the general recognized rules of international law. This is connected to the principle that the Court dismisses cases in which the national authorities have acknowledged their mistake and have remedied their misconduct, either by providing compensation and/or by revoking the law or policy on which the abusive practices were based. If the national courts would be passed over by the claimant, national states would be denied this chance. However, the problem with </a:t>
            </a:r>
            <a:r>
              <a:rPr lang="en-US" i="1" dirty="0"/>
              <a:t>in </a:t>
            </a:r>
            <a:r>
              <a:rPr lang="en-US" i="1" dirty="0" err="1"/>
              <a:t>abstracto</a:t>
            </a:r>
            <a:r>
              <a:rPr lang="en-US" i="1" dirty="0"/>
              <a:t> </a:t>
            </a:r>
            <a:r>
              <a:rPr lang="en-US" dirty="0"/>
              <a:t>claims is that, especially when linked to mass surveillance by secret services, the national oversight on surveillance activities is often quite limited. In particular, </a:t>
            </a:r>
            <a:r>
              <a:rPr lang="en-US" i="1" dirty="0"/>
              <a:t>in </a:t>
            </a:r>
            <a:r>
              <a:rPr lang="en-US" i="1" dirty="0" err="1"/>
              <a:t>abstracto</a:t>
            </a:r>
            <a:r>
              <a:rPr lang="en-US" i="1" dirty="0"/>
              <a:t> </a:t>
            </a:r>
            <a:r>
              <a:rPr lang="en-US" dirty="0"/>
              <a:t>claims can often not be brought forward by citizens or legal persons on the domestic level. Moreover, the courts and tribunals often simply lack the power to annul laws or policies and can only assess specific individual cases. That is why the ECtHR is often willing to accept claimants which have not exhausted all domestic remedies if the claim regards the mere existence of laws or policies as such.</a:t>
            </a:r>
          </a:p>
        </p:txBody>
      </p:sp>
    </p:spTree>
    <p:extLst>
      <p:ext uri="{BB962C8B-B14F-4D97-AF65-F5344CB8AC3E}">
        <p14:creationId xmlns:p14="http://schemas.microsoft.com/office/powerpoint/2010/main" val="3817051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 example, in </a:t>
            </a:r>
            <a:r>
              <a:rPr lang="en-US" i="1" dirty="0"/>
              <a:t>Kennedy v. the UK</a:t>
            </a:r>
            <a:r>
              <a:rPr lang="en-US" dirty="0"/>
              <a:t>, the Court concluded that the applicant had failed to raise his arguments as regarded the overall Convention-compatibility of the Regulation of Investigatory Powers Act 2000 (RIPA) provisions before the Investigatory Powers Tribunal (IPT). However, it also stressed that where the government claimed non-exhaustion it must satisfy the Court that the remedy proposed was an effective one available in theory and in practice at the relevant time, that is to say, that it was accessible, was capable of providing redress in respect of the applicant’s complaints and offered reasonable prospects of success. </a:t>
            </a:r>
          </a:p>
          <a:p>
            <a:r>
              <a:rPr lang="en-US" dirty="0"/>
              <a:t>However, if ‘the applicant had made a general complaint to the IPT, and if that complaint been upheld, the tribunal did not have the power to annul any of the RIPA provisions or to find any interception arising under RIPA to be unlawful as a result of the incompatibility of the provisions themselves with the Convention. [] Accordingly, the Court considers that the applicant was not required to advance his complaint regarding the general compliance of the RIPA regime for internal communications with Article 8 § 2 before the IPT in order to satisfy the requirement under Article 35 § 1 that he exhaust domestic remedies.’61 </a:t>
            </a:r>
          </a:p>
          <a:p>
            <a:r>
              <a:rPr lang="en-US" dirty="0"/>
              <a:t>The Court held essentially the same in </a:t>
            </a:r>
            <a:r>
              <a:rPr lang="en-US" i="1" dirty="0"/>
              <a:t>M.M. v. the UK</a:t>
            </a:r>
            <a:r>
              <a:rPr lang="en-US" dirty="0"/>
              <a:t>.62 This means for </a:t>
            </a:r>
            <a:r>
              <a:rPr lang="en-US" i="1" dirty="0"/>
              <a:t>in </a:t>
            </a:r>
            <a:r>
              <a:rPr lang="en-US" i="1" dirty="0" err="1"/>
              <a:t>abstracto</a:t>
            </a:r>
            <a:r>
              <a:rPr lang="en-US" i="1" dirty="0"/>
              <a:t> </a:t>
            </a:r>
            <a:r>
              <a:rPr lang="en-US" dirty="0"/>
              <a:t>claims, that the ECtHR is willing to rule as court of first instance</a:t>
            </a:r>
          </a:p>
        </p:txBody>
      </p:sp>
    </p:spTree>
    <p:extLst>
      <p:ext uri="{BB962C8B-B14F-4D97-AF65-F5344CB8AC3E}">
        <p14:creationId xmlns:p14="http://schemas.microsoft.com/office/powerpoint/2010/main" val="3961287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principle of </a:t>
            </a:r>
            <a:r>
              <a:rPr lang="en-US" i="1" dirty="0" err="1"/>
              <a:t>ratione</a:t>
            </a:r>
            <a:r>
              <a:rPr lang="en-US" i="1" dirty="0"/>
              <a:t> </a:t>
            </a:r>
            <a:r>
              <a:rPr lang="en-US" i="1" dirty="0" err="1"/>
              <a:t>temporis</a:t>
            </a:r>
            <a:r>
              <a:rPr lang="en-US" dirty="0"/>
              <a:t>, which means that the provisions of the Convention do not bind a national state in relation to any act or fact which took place or any situation which ceased to exist before the date of the entry into force of the Convention or the accession of a state to the ECHR. This means that, for example, if the right to privacy of an individual had been violated by a state before that state entered the Convention, this case will be declared inadmissible by the Court.</a:t>
            </a:r>
          </a:p>
          <a:p>
            <a:r>
              <a:rPr lang="en-US" dirty="0"/>
              <a:t>Obviously, this principle does not apply to </a:t>
            </a:r>
            <a:r>
              <a:rPr lang="en-US" i="1" dirty="0"/>
              <a:t>in </a:t>
            </a:r>
            <a:r>
              <a:rPr lang="en-US" i="1" dirty="0" err="1"/>
              <a:t>abstracto</a:t>
            </a:r>
            <a:r>
              <a:rPr lang="en-US" i="1" dirty="0"/>
              <a:t> </a:t>
            </a:r>
            <a:r>
              <a:rPr lang="en-US" dirty="0"/>
              <a:t>claims, as the infringement continues to exist. The Convention, Article 35, also requires applicants to submit their application within a period of six months from the date on which the final decision on the national level was taken. This principle is also very difficult to maintain with regard to </a:t>
            </a:r>
            <a:r>
              <a:rPr lang="en-US" i="1" dirty="0"/>
              <a:t>in </a:t>
            </a:r>
            <a:r>
              <a:rPr lang="en-US" i="1" dirty="0" err="1"/>
              <a:t>abstracto</a:t>
            </a:r>
            <a:r>
              <a:rPr lang="en-US" i="1" dirty="0"/>
              <a:t> </a:t>
            </a:r>
            <a:r>
              <a:rPr lang="en-US" dirty="0"/>
              <a:t>claims, and the ECtHR has often adopted a flexible approach with this respect.</a:t>
            </a:r>
          </a:p>
        </p:txBody>
      </p:sp>
    </p:spTree>
    <p:extLst>
      <p:ext uri="{BB962C8B-B14F-4D97-AF65-F5344CB8AC3E}">
        <p14:creationId xmlns:p14="http://schemas.microsoft.com/office/powerpoint/2010/main" val="3905148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a:t>For example, in </a:t>
            </a:r>
            <a:r>
              <a:rPr lang="en-US" i="1" dirty="0" err="1"/>
              <a:t>Lenev</a:t>
            </a:r>
            <a:r>
              <a:rPr lang="en-US" i="1" dirty="0"/>
              <a:t> v. Bulgaria</a:t>
            </a:r>
            <a:r>
              <a:rPr lang="en-US" dirty="0"/>
              <a:t>, the Court made a sharp distinction between the complaint regarding individual harm and the part of the application revolving around the mere existence of the law. It stressed that the applicant complained ‘more than six months later, on 12 September 2007. The fact that he did not have knowledge of the exact content of the recording is immaterial because the lack of such knowledge could not prevent him from formulating a complaint under Article 8 of the Convention in relation to the secret taping of his interrogation. Nor can the Court accept that the criminal proceedings against the applicant constituted an obstacle to his raising grievances in this respect. It follows that the complaints concerning the secret taping of the applicant’s interrogation have been introduced out of time and must be rejected in accordance with Article 35 §§ 1 and 4 of the Convention. By contrast, the concomitant complaints concerning the mere existence in Bulgaria of laws and practices which have established a system for secret surveillance relate to a continuing situation—in as much as the applicant may at any time be placed under such surveillance without his being aware of it. It follows that his complaints in that respect cannot be regarded as having been raised out of time.’</a:t>
            </a:r>
          </a:p>
          <a:p>
            <a:endParaRPr lang="en-US" dirty="0"/>
          </a:p>
        </p:txBody>
      </p:sp>
    </p:spTree>
    <p:extLst>
      <p:ext uri="{BB962C8B-B14F-4D97-AF65-F5344CB8AC3E}">
        <p14:creationId xmlns:p14="http://schemas.microsoft.com/office/powerpoint/2010/main" val="965404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
        <p:nvSpPr>
          <p:cNvPr id="3" name="Content Placeholder 2"/>
          <p:cNvSpPr>
            <a:spLocks noGrp="1"/>
          </p:cNvSpPr>
          <p:nvPr>
            <p:ph idx="1"/>
          </p:nvPr>
        </p:nvSpPr>
        <p:spPr/>
        <p:txBody>
          <a:bodyPr>
            <a:normAutofit fontScale="92500" lnSpcReduction="20000"/>
          </a:bodyPr>
          <a:lstStyle/>
          <a:p>
            <a:r>
              <a:rPr lang="nl-NL" dirty="0" err="1"/>
              <a:t>Principles</a:t>
            </a:r>
            <a:r>
              <a:rPr lang="nl-NL" dirty="0"/>
              <a:t> </a:t>
            </a:r>
            <a:r>
              <a:rPr lang="nl-NL" dirty="0" err="1"/>
              <a:t>that</a:t>
            </a:r>
            <a:r>
              <a:rPr lang="nl-NL" dirty="0"/>
              <a:t> are </a:t>
            </a:r>
            <a:r>
              <a:rPr lang="nl-NL" dirty="0" err="1"/>
              <a:t>used</a:t>
            </a:r>
            <a:r>
              <a:rPr lang="nl-NL" dirty="0"/>
              <a:t> </a:t>
            </a:r>
            <a:r>
              <a:rPr lang="nl-NL" dirty="0" err="1"/>
              <a:t>by</a:t>
            </a:r>
            <a:r>
              <a:rPr lang="nl-NL" dirty="0"/>
              <a:t> </a:t>
            </a:r>
            <a:r>
              <a:rPr lang="nl-NL" dirty="0" err="1"/>
              <a:t>the</a:t>
            </a:r>
            <a:r>
              <a:rPr lang="nl-NL" dirty="0"/>
              <a:t> Court</a:t>
            </a:r>
          </a:p>
          <a:p>
            <a:pPr lvl="1"/>
            <a:r>
              <a:rPr lang="nl-NL" dirty="0" err="1"/>
              <a:t>Subjective</a:t>
            </a:r>
            <a:r>
              <a:rPr lang="nl-NL" dirty="0"/>
              <a:t> right</a:t>
            </a:r>
          </a:p>
          <a:p>
            <a:pPr lvl="1"/>
            <a:r>
              <a:rPr lang="nl-NL" dirty="0" err="1"/>
              <a:t>Indiviudal</a:t>
            </a:r>
            <a:r>
              <a:rPr lang="nl-NL" dirty="0"/>
              <a:t> interest</a:t>
            </a:r>
          </a:p>
          <a:p>
            <a:pPr lvl="1"/>
            <a:r>
              <a:rPr lang="nl-NL" dirty="0"/>
              <a:t>Last </a:t>
            </a:r>
            <a:r>
              <a:rPr lang="nl-NL" dirty="0" err="1"/>
              <a:t>instance</a:t>
            </a:r>
            <a:endParaRPr lang="nl-NL" dirty="0"/>
          </a:p>
          <a:p>
            <a:pPr lvl="1"/>
            <a:r>
              <a:rPr lang="nl-NL" dirty="0"/>
              <a:t>Case </a:t>
            </a:r>
            <a:r>
              <a:rPr lang="nl-NL" dirty="0" err="1"/>
              <a:t>by</a:t>
            </a:r>
            <a:r>
              <a:rPr lang="nl-NL" dirty="0"/>
              <a:t> case bases</a:t>
            </a:r>
          </a:p>
          <a:p>
            <a:pPr lvl="1"/>
            <a:r>
              <a:rPr lang="nl-NL" dirty="0"/>
              <a:t>In abstracto claims </a:t>
            </a:r>
          </a:p>
          <a:p>
            <a:pPr lvl="1"/>
            <a:r>
              <a:rPr lang="nl-NL" dirty="0"/>
              <a:t>A-priori claims </a:t>
            </a:r>
          </a:p>
          <a:p>
            <a:pPr lvl="1"/>
            <a:r>
              <a:rPr lang="nl-NL" dirty="0" err="1"/>
              <a:t>Hypothetical</a:t>
            </a:r>
            <a:r>
              <a:rPr lang="nl-NL" dirty="0"/>
              <a:t> claims </a:t>
            </a:r>
          </a:p>
          <a:p>
            <a:pPr lvl="1"/>
            <a:r>
              <a:rPr lang="nl-NL" dirty="0"/>
              <a:t>Action </a:t>
            </a:r>
            <a:r>
              <a:rPr lang="nl-NL" dirty="0" err="1"/>
              <a:t>populari</a:t>
            </a:r>
            <a:r>
              <a:rPr lang="nl-NL" dirty="0"/>
              <a:t>/class actions </a:t>
            </a:r>
          </a:p>
          <a:p>
            <a:pPr lvl="1"/>
            <a:r>
              <a:rPr lang="nl-NL" dirty="0"/>
              <a:t>De </a:t>
            </a:r>
            <a:r>
              <a:rPr lang="nl-NL" dirty="0" err="1"/>
              <a:t>minimis</a:t>
            </a:r>
            <a:r>
              <a:rPr lang="nl-NL" dirty="0"/>
              <a:t> </a:t>
            </a:r>
            <a:r>
              <a:rPr lang="nl-NL" dirty="0" err="1"/>
              <a:t>rule</a:t>
            </a:r>
            <a:endParaRPr lang="nl-NL" dirty="0"/>
          </a:p>
          <a:p>
            <a:pPr lvl="1"/>
            <a:r>
              <a:rPr lang="nl-NL" dirty="0" err="1"/>
              <a:t>Balancing</a:t>
            </a:r>
            <a:r>
              <a:rPr lang="nl-NL" dirty="0"/>
              <a:t> of </a:t>
            </a:r>
            <a:r>
              <a:rPr lang="nl-NL" dirty="0" err="1"/>
              <a:t>interests</a:t>
            </a:r>
            <a:endParaRPr lang="nl-NL" dirty="0"/>
          </a:p>
        </p:txBody>
      </p:sp>
    </p:spTree>
    <p:extLst>
      <p:ext uri="{BB962C8B-B14F-4D97-AF65-F5344CB8AC3E}">
        <p14:creationId xmlns:p14="http://schemas.microsoft.com/office/powerpoint/2010/main" val="378759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normAutofit/>
          </a:bodyPr>
          <a:lstStyle/>
          <a:p>
            <a:r>
              <a:rPr lang="nl-NL" dirty="0"/>
              <a:t>(1) </a:t>
            </a:r>
            <a:r>
              <a:rPr lang="nl-NL" dirty="0" err="1"/>
              <a:t>Introduction</a:t>
            </a:r>
            <a:br>
              <a:rPr lang="nl-NL" dirty="0"/>
            </a:br>
            <a:endParaRPr lang="nl-NL" dirty="0"/>
          </a:p>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br>
              <a:rPr lang="nl-NL" dirty="0"/>
            </a:br>
            <a:endParaRPr lang="nl-NL" dirty="0"/>
          </a:p>
          <a:p>
            <a:r>
              <a:rPr lang="nl-NL" dirty="0"/>
              <a:t>(3) Is </a:t>
            </a:r>
            <a:r>
              <a:rPr lang="nl-NL" dirty="0" err="1"/>
              <a:t>the</a:t>
            </a:r>
            <a:r>
              <a:rPr lang="nl-NL" dirty="0"/>
              <a:t> </a:t>
            </a:r>
            <a:r>
              <a:rPr lang="nl-NL" dirty="0" err="1"/>
              <a:t>ECtHR</a:t>
            </a:r>
            <a:r>
              <a:rPr lang="nl-NL" dirty="0"/>
              <a:t> </a:t>
            </a:r>
            <a:r>
              <a:rPr lang="nl-NL" dirty="0" err="1"/>
              <a:t>turning</a:t>
            </a:r>
            <a:r>
              <a:rPr lang="nl-NL" dirty="0"/>
              <a:t> </a:t>
            </a:r>
            <a:r>
              <a:rPr lang="nl-NL" dirty="0" err="1"/>
              <a:t>into</a:t>
            </a:r>
            <a:r>
              <a:rPr lang="nl-NL" dirty="0"/>
              <a:t> a </a:t>
            </a:r>
            <a:r>
              <a:rPr lang="nl-NL" dirty="0" err="1"/>
              <a:t>constitutional</a:t>
            </a:r>
            <a:r>
              <a:rPr lang="nl-NL" dirty="0"/>
              <a:t> court?</a:t>
            </a:r>
            <a:endParaRPr lang="en-US" dirty="0"/>
          </a:p>
        </p:txBody>
      </p:sp>
    </p:spTree>
    <p:extLst>
      <p:ext uri="{BB962C8B-B14F-4D97-AF65-F5344CB8AC3E}">
        <p14:creationId xmlns:p14="http://schemas.microsoft.com/office/powerpoint/2010/main" val="285960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Introduction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9422392"/>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endParaRPr lang="en-US" dirty="0"/>
                    </a:p>
                  </a:txBody>
                  <a:tcPr/>
                </a:tc>
                <a:tc>
                  <a:txBody>
                    <a:bodyPr/>
                    <a:lstStyle/>
                    <a:p>
                      <a:r>
                        <a:rPr lang="nl-NL" dirty="0"/>
                        <a:t>Original approach</a:t>
                      </a:r>
                      <a:endParaRPr lang="en-US" dirty="0"/>
                    </a:p>
                  </a:txBody>
                  <a:tcPr/>
                </a:tc>
                <a:tc>
                  <a:txBody>
                    <a:bodyPr/>
                    <a:lstStyle/>
                    <a:p>
                      <a:r>
                        <a:rPr lang="nl-NL" dirty="0" err="1"/>
                        <a:t>Current</a:t>
                      </a:r>
                      <a:r>
                        <a:rPr lang="nl-NL" dirty="0"/>
                        <a:t> approach</a:t>
                      </a:r>
                      <a:endParaRPr lang="en-US" dirty="0"/>
                    </a:p>
                  </a:txBody>
                  <a:tcPr/>
                </a:tc>
                <a:tc>
                  <a:txBody>
                    <a:bodyPr/>
                    <a:lstStyle/>
                    <a:p>
                      <a:r>
                        <a:rPr lang="nl-NL" dirty="0" err="1"/>
                        <a:t>Current</a:t>
                      </a:r>
                      <a:r>
                        <a:rPr lang="nl-NL" dirty="0"/>
                        <a:t> </a:t>
                      </a:r>
                      <a:r>
                        <a:rPr lang="nl-NL" dirty="0" err="1"/>
                        <a:t>technological</a:t>
                      </a:r>
                      <a:r>
                        <a:rPr lang="nl-NL" dirty="0"/>
                        <a:t> environment</a:t>
                      </a:r>
                    </a:p>
                    <a:p>
                      <a:endParaRPr lang="en-US" dirty="0"/>
                    </a:p>
                  </a:txBody>
                  <a:tcPr/>
                </a:tc>
                <a:extLst>
                  <a:ext uri="{0D108BD9-81ED-4DB2-BD59-A6C34878D82A}">
                    <a16:rowId xmlns:a16="http://schemas.microsoft.com/office/drawing/2014/main" val="10000"/>
                  </a:ext>
                </a:extLst>
              </a:tr>
              <a:tr h="370840">
                <a:tc>
                  <a:txBody>
                    <a:bodyPr/>
                    <a:lstStyle/>
                    <a:p>
                      <a:r>
                        <a:rPr lang="nl-NL" b="1" dirty="0" err="1"/>
                        <a:t>Rights</a:t>
                      </a:r>
                      <a:endParaRPr lang="en-US" b="1" dirty="0"/>
                    </a:p>
                  </a:txBody>
                  <a:tcPr/>
                </a:tc>
                <a:tc>
                  <a:txBody>
                    <a:bodyPr/>
                    <a:lstStyle/>
                    <a:p>
                      <a:r>
                        <a:rPr lang="nl-NL" dirty="0" err="1"/>
                        <a:t>Two</a:t>
                      </a:r>
                      <a:r>
                        <a:rPr lang="nl-NL" dirty="0"/>
                        <a:t> types</a:t>
                      </a:r>
                      <a:r>
                        <a:rPr lang="nl-NL" baseline="0" dirty="0"/>
                        <a:t> of claims</a:t>
                      </a:r>
                    </a:p>
                    <a:p>
                      <a:r>
                        <a:rPr lang="nl-NL" dirty="0" err="1"/>
                        <a:t>Two</a:t>
                      </a:r>
                      <a:r>
                        <a:rPr lang="nl-NL" dirty="0"/>
                        <a:t> </a:t>
                      </a:r>
                      <a:r>
                        <a:rPr lang="nl-NL" dirty="0" err="1"/>
                        <a:t>tired</a:t>
                      </a:r>
                      <a:r>
                        <a:rPr lang="nl-NL" dirty="0"/>
                        <a:t> model</a:t>
                      </a:r>
                    </a:p>
                    <a:p>
                      <a:endParaRPr lang="en-US" dirty="0"/>
                    </a:p>
                  </a:txBody>
                  <a:tcPr/>
                </a:tc>
                <a:tc>
                  <a:txBody>
                    <a:bodyPr/>
                    <a:lstStyle/>
                    <a:p>
                      <a:r>
                        <a:rPr lang="nl-NL" dirty="0" err="1"/>
                        <a:t>Subjective</a:t>
                      </a:r>
                      <a:r>
                        <a:rPr lang="nl-NL" baseline="0" dirty="0"/>
                        <a:t> right Natural person</a:t>
                      </a:r>
                      <a:endParaRPr lang="en-US" dirty="0"/>
                    </a:p>
                  </a:txBody>
                  <a:tcPr/>
                </a:tc>
                <a:tc>
                  <a:txBody>
                    <a:bodyPr/>
                    <a:lstStyle/>
                    <a:p>
                      <a:r>
                        <a:rPr lang="nl-NL" dirty="0" err="1"/>
                        <a:t>Unaware</a:t>
                      </a:r>
                      <a:r>
                        <a:rPr lang="nl-NL" baseline="0" dirty="0"/>
                        <a:t> + </a:t>
                      </a:r>
                      <a:r>
                        <a:rPr lang="nl-NL" baseline="0" dirty="0" err="1"/>
                        <a:t>Unable</a:t>
                      </a:r>
                      <a:r>
                        <a:rPr lang="nl-NL" baseline="0" dirty="0"/>
                        <a:t> </a:t>
                      </a:r>
                      <a:r>
                        <a:rPr lang="nl-NL" baseline="0" dirty="0" err="1"/>
                        <a:t>for</a:t>
                      </a:r>
                      <a:r>
                        <a:rPr lang="nl-NL" baseline="0" dirty="0"/>
                        <a:t> </a:t>
                      </a:r>
                      <a:r>
                        <a:rPr lang="nl-NL" baseline="0" dirty="0" err="1"/>
                        <a:t>individuals</a:t>
                      </a:r>
                      <a:endParaRPr lang="en-US" dirty="0"/>
                    </a:p>
                  </a:txBody>
                  <a:tcPr/>
                </a:tc>
                <a:extLst>
                  <a:ext uri="{0D108BD9-81ED-4DB2-BD59-A6C34878D82A}">
                    <a16:rowId xmlns:a16="http://schemas.microsoft.com/office/drawing/2014/main" val="10001"/>
                  </a:ext>
                </a:extLst>
              </a:tr>
              <a:tr h="370840">
                <a:tc>
                  <a:txBody>
                    <a:bodyPr/>
                    <a:lstStyle/>
                    <a:p>
                      <a:r>
                        <a:rPr lang="nl-NL" b="1" dirty="0" err="1"/>
                        <a:t>Interests</a:t>
                      </a:r>
                      <a:endParaRPr lang="en-US" b="1" dirty="0"/>
                    </a:p>
                  </a:txBody>
                  <a:tcPr/>
                </a:tc>
                <a:tc>
                  <a:txBody>
                    <a:bodyPr/>
                    <a:lstStyle/>
                    <a:p>
                      <a:r>
                        <a:rPr lang="nl-NL" dirty="0" err="1"/>
                        <a:t>Societal</a:t>
                      </a:r>
                      <a:r>
                        <a:rPr lang="nl-NL" dirty="0"/>
                        <a:t> </a:t>
                      </a:r>
                      <a:r>
                        <a:rPr lang="nl-NL" dirty="0" err="1"/>
                        <a:t>interests</a:t>
                      </a:r>
                      <a:endParaRPr lang="en-US" dirty="0"/>
                    </a:p>
                  </a:txBody>
                  <a:tcPr/>
                </a:tc>
                <a:tc>
                  <a:txBody>
                    <a:bodyPr/>
                    <a:lstStyle/>
                    <a:p>
                      <a:r>
                        <a:rPr lang="nl-NL" dirty="0" err="1"/>
                        <a:t>Indivdiual</a:t>
                      </a:r>
                      <a:r>
                        <a:rPr lang="nl-NL" dirty="0"/>
                        <a:t> interest</a:t>
                      </a:r>
                      <a:endParaRPr lang="en-US" dirty="0"/>
                    </a:p>
                  </a:txBody>
                  <a:tcPr/>
                </a:tc>
                <a:tc>
                  <a:txBody>
                    <a:bodyPr/>
                    <a:lstStyle/>
                    <a:p>
                      <a:r>
                        <a:rPr lang="nl-NL" dirty="0" err="1"/>
                        <a:t>Societal</a:t>
                      </a:r>
                      <a:r>
                        <a:rPr lang="nl-NL" dirty="0"/>
                        <a:t>  </a:t>
                      </a:r>
                      <a:r>
                        <a:rPr lang="nl-NL" dirty="0" err="1"/>
                        <a:t>interes</a:t>
                      </a:r>
                      <a:endParaRPr lang="nl-NL" dirty="0"/>
                    </a:p>
                    <a:p>
                      <a:endParaRPr lang="en-US" dirty="0"/>
                    </a:p>
                  </a:txBody>
                  <a:tcPr/>
                </a:tc>
                <a:extLst>
                  <a:ext uri="{0D108BD9-81ED-4DB2-BD59-A6C34878D82A}">
                    <a16:rowId xmlns:a16="http://schemas.microsoft.com/office/drawing/2014/main" val="10002"/>
                  </a:ext>
                </a:extLst>
              </a:tr>
              <a:tr h="370840">
                <a:tc>
                  <a:txBody>
                    <a:bodyPr/>
                    <a:lstStyle/>
                    <a:p>
                      <a:r>
                        <a:rPr lang="nl-NL" b="1" dirty="0" err="1"/>
                        <a:t>Assessement</a:t>
                      </a:r>
                      <a:r>
                        <a:rPr lang="nl-NL" b="1" dirty="0"/>
                        <a:t> </a:t>
                      </a:r>
                      <a:r>
                        <a:rPr lang="nl-NL" b="1" dirty="0" err="1"/>
                        <a:t>by</a:t>
                      </a:r>
                      <a:r>
                        <a:rPr lang="nl-NL" b="1" dirty="0"/>
                        <a:t> </a:t>
                      </a:r>
                      <a:r>
                        <a:rPr lang="nl-NL" b="1" dirty="0" err="1"/>
                        <a:t>the</a:t>
                      </a:r>
                      <a:r>
                        <a:rPr lang="nl-NL" b="1" dirty="0"/>
                        <a:t> Court</a:t>
                      </a:r>
                      <a:endParaRPr lang="en-US" b="1" dirty="0"/>
                    </a:p>
                  </a:txBody>
                  <a:tcPr/>
                </a:tc>
                <a:tc>
                  <a:txBody>
                    <a:bodyPr/>
                    <a:lstStyle/>
                    <a:p>
                      <a:r>
                        <a:rPr lang="nl-NL" dirty="0" err="1"/>
                        <a:t>Necessity</a:t>
                      </a:r>
                      <a:endParaRPr lang="en-US" dirty="0"/>
                    </a:p>
                  </a:txBody>
                  <a:tcPr/>
                </a:tc>
                <a:tc>
                  <a:txBody>
                    <a:bodyPr/>
                    <a:lstStyle/>
                    <a:p>
                      <a:r>
                        <a:rPr lang="nl-NL" dirty="0" err="1"/>
                        <a:t>Balancing</a:t>
                      </a:r>
                      <a:endParaRPr lang="en-US" dirty="0"/>
                    </a:p>
                  </a:txBody>
                  <a:tcPr/>
                </a:tc>
                <a:tc>
                  <a:txBody>
                    <a:bodyPr/>
                    <a:lstStyle/>
                    <a:p>
                      <a:r>
                        <a:rPr lang="nl-NL" dirty="0" err="1"/>
                        <a:t>Balancing</a:t>
                      </a:r>
                      <a:r>
                        <a:rPr lang="nl-NL" dirty="0"/>
                        <a:t> is </a:t>
                      </a:r>
                      <a:r>
                        <a:rPr lang="nl-NL" dirty="0" err="1"/>
                        <a:t>problematic</a:t>
                      </a:r>
                      <a:endParaRPr lang="nl-NL" dirty="0"/>
                    </a:p>
                    <a:p>
                      <a:endParaRPr lang="en-US" dirty="0"/>
                    </a:p>
                  </a:txBody>
                  <a:tcPr/>
                </a:tc>
                <a:extLst>
                  <a:ext uri="{0D108BD9-81ED-4DB2-BD59-A6C34878D82A}">
                    <a16:rowId xmlns:a16="http://schemas.microsoft.com/office/drawing/2014/main" val="10003"/>
                  </a:ext>
                </a:extLst>
              </a:tr>
              <a:tr h="370840">
                <a:tc>
                  <a:txBody>
                    <a:bodyPr/>
                    <a:lstStyle/>
                    <a:p>
                      <a:r>
                        <a:rPr lang="nl-NL" b="1" dirty="0"/>
                        <a:t>Mode of </a:t>
                      </a:r>
                      <a:r>
                        <a:rPr lang="nl-NL" b="1" dirty="0" err="1"/>
                        <a:t>regulation</a:t>
                      </a:r>
                      <a:endParaRPr lang="en-US" b="1" dirty="0"/>
                    </a:p>
                  </a:txBody>
                  <a:tcPr/>
                </a:tc>
                <a:tc>
                  <a:txBody>
                    <a:bodyPr/>
                    <a:lstStyle/>
                    <a:p>
                      <a:r>
                        <a:rPr lang="nl-NL" dirty="0" err="1"/>
                        <a:t>Ethical</a:t>
                      </a:r>
                      <a:r>
                        <a:rPr lang="nl-NL" baseline="0" dirty="0"/>
                        <a:t> </a:t>
                      </a:r>
                      <a:r>
                        <a:rPr lang="nl-NL" baseline="0" dirty="0" err="1"/>
                        <a:t>and</a:t>
                      </a:r>
                      <a:r>
                        <a:rPr lang="nl-NL" baseline="0" dirty="0"/>
                        <a:t> </a:t>
                      </a:r>
                      <a:r>
                        <a:rPr lang="nl-NL" baseline="0" dirty="0" err="1"/>
                        <a:t>legal</a:t>
                      </a:r>
                      <a:endParaRPr lang="en-US" dirty="0"/>
                    </a:p>
                  </a:txBody>
                  <a:tcPr/>
                </a:tc>
                <a:tc>
                  <a:txBody>
                    <a:bodyPr/>
                    <a:lstStyle/>
                    <a:p>
                      <a:r>
                        <a:rPr lang="nl-NL" dirty="0" err="1"/>
                        <a:t>Legalised</a:t>
                      </a:r>
                      <a:endParaRPr lang="en-US" dirty="0"/>
                    </a:p>
                  </a:txBody>
                  <a:tcPr/>
                </a:tc>
                <a:tc>
                  <a:txBody>
                    <a:bodyPr/>
                    <a:lstStyle/>
                    <a:p>
                      <a:r>
                        <a:rPr lang="nl-NL" dirty="0"/>
                        <a:t>Legal approach is </a:t>
                      </a:r>
                      <a:r>
                        <a:rPr lang="nl-NL" dirty="0" err="1"/>
                        <a:t>difficult</a:t>
                      </a:r>
                      <a:endParaRPr lang="nl-NL" dirty="0"/>
                    </a:p>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1418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Introduction</a:t>
            </a:r>
            <a:endParaRPr lang="en-US" dirty="0"/>
          </a:p>
        </p:txBody>
      </p:sp>
      <p:sp>
        <p:nvSpPr>
          <p:cNvPr id="3" name="Content Placeholder 2"/>
          <p:cNvSpPr>
            <a:spLocks noGrp="1"/>
          </p:cNvSpPr>
          <p:nvPr>
            <p:ph idx="1"/>
          </p:nvPr>
        </p:nvSpPr>
        <p:spPr/>
        <p:txBody>
          <a:bodyPr>
            <a:normAutofit fontScale="77500" lnSpcReduction="20000"/>
          </a:bodyPr>
          <a:lstStyle/>
          <a:p>
            <a:r>
              <a:rPr lang="nl-NL" dirty="0" err="1"/>
              <a:t>Principles</a:t>
            </a:r>
            <a:r>
              <a:rPr lang="nl-NL" dirty="0"/>
              <a:t> of </a:t>
            </a:r>
            <a:r>
              <a:rPr lang="nl-NL" dirty="0" err="1"/>
              <a:t>ratione</a:t>
            </a:r>
            <a:r>
              <a:rPr lang="nl-NL" dirty="0"/>
              <a:t> personae </a:t>
            </a:r>
            <a:r>
              <a:rPr lang="nl-NL" dirty="0" err="1"/>
              <a:t>and</a:t>
            </a:r>
            <a:r>
              <a:rPr lang="nl-NL" dirty="0"/>
              <a:t> </a:t>
            </a:r>
            <a:r>
              <a:rPr lang="nl-NL" dirty="0" err="1"/>
              <a:t>ratione</a:t>
            </a:r>
            <a:r>
              <a:rPr lang="nl-NL" dirty="0"/>
              <a:t> </a:t>
            </a:r>
            <a:r>
              <a:rPr lang="nl-NL" dirty="0" err="1"/>
              <a:t>materiae</a:t>
            </a:r>
            <a:r>
              <a:rPr lang="nl-NL" dirty="0"/>
              <a:t> in </a:t>
            </a:r>
            <a:r>
              <a:rPr lang="nl-NL" dirty="0" err="1"/>
              <a:t>the</a:t>
            </a:r>
            <a:r>
              <a:rPr lang="nl-NL" dirty="0"/>
              <a:t> context of </a:t>
            </a:r>
            <a:r>
              <a:rPr lang="nl-NL" dirty="0" err="1"/>
              <a:t>Article</a:t>
            </a:r>
            <a:r>
              <a:rPr lang="nl-NL" dirty="0"/>
              <a:t> 8 ECHR</a:t>
            </a:r>
          </a:p>
          <a:p>
            <a:pPr lvl="1"/>
            <a:r>
              <a:rPr lang="nl-NL" dirty="0"/>
              <a:t>In abstracto claims are </a:t>
            </a:r>
            <a:r>
              <a:rPr lang="nl-NL" dirty="0" err="1"/>
              <a:t>not</a:t>
            </a:r>
            <a:r>
              <a:rPr lang="nl-NL" dirty="0"/>
              <a:t> </a:t>
            </a:r>
            <a:r>
              <a:rPr lang="nl-NL" dirty="0" err="1"/>
              <a:t>accepted</a:t>
            </a:r>
            <a:endParaRPr lang="en-US" dirty="0"/>
          </a:p>
          <a:p>
            <a:pPr lvl="1"/>
            <a:r>
              <a:rPr lang="nl-NL" dirty="0"/>
              <a:t>A-priori claims are </a:t>
            </a:r>
            <a:r>
              <a:rPr lang="nl-NL" dirty="0" err="1"/>
              <a:t>not</a:t>
            </a:r>
            <a:r>
              <a:rPr lang="nl-NL" dirty="0"/>
              <a:t> </a:t>
            </a:r>
            <a:r>
              <a:rPr lang="nl-NL" dirty="0" err="1"/>
              <a:t>accepted</a:t>
            </a:r>
            <a:endParaRPr lang="nl-NL" dirty="0"/>
          </a:p>
          <a:p>
            <a:pPr lvl="1"/>
            <a:r>
              <a:rPr lang="nl-NL" dirty="0" err="1"/>
              <a:t>Hypothetical</a:t>
            </a:r>
            <a:r>
              <a:rPr lang="nl-NL" dirty="0"/>
              <a:t> claims are </a:t>
            </a:r>
            <a:r>
              <a:rPr lang="nl-NL" dirty="0" err="1"/>
              <a:t>not</a:t>
            </a:r>
            <a:r>
              <a:rPr lang="nl-NL" dirty="0"/>
              <a:t> </a:t>
            </a:r>
            <a:r>
              <a:rPr lang="nl-NL" dirty="0" err="1"/>
              <a:t>accepted</a:t>
            </a:r>
            <a:endParaRPr lang="nl-NL" dirty="0"/>
          </a:p>
          <a:p>
            <a:pPr lvl="1"/>
            <a:r>
              <a:rPr lang="nl-NL" dirty="0"/>
              <a:t>Action </a:t>
            </a:r>
            <a:r>
              <a:rPr lang="nl-NL" dirty="0" err="1"/>
              <a:t>populari</a:t>
            </a:r>
            <a:r>
              <a:rPr lang="nl-NL" dirty="0"/>
              <a:t>/class actions are </a:t>
            </a:r>
            <a:r>
              <a:rPr lang="nl-NL" dirty="0" err="1"/>
              <a:t>not</a:t>
            </a:r>
            <a:r>
              <a:rPr lang="nl-NL" dirty="0"/>
              <a:t> </a:t>
            </a:r>
            <a:r>
              <a:rPr lang="nl-NL" dirty="0" err="1"/>
              <a:t>accepted</a:t>
            </a:r>
            <a:endParaRPr lang="en-US" dirty="0"/>
          </a:p>
          <a:p>
            <a:pPr lvl="1"/>
            <a:r>
              <a:rPr lang="nl-NL" dirty="0"/>
              <a:t>Claims </a:t>
            </a:r>
            <a:r>
              <a:rPr lang="nl-NL" dirty="0" err="1"/>
              <a:t>about</a:t>
            </a:r>
            <a:r>
              <a:rPr lang="nl-NL" dirty="0"/>
              <a:t> </a:t>
            </a:r>
            <a:r>
              <a:rPr lang="nl-NL" dirty="0" err="1"/>
              <a:t>minimal</a:t>
            </a:r>
            <a:r>
              <a:rPr lang="nl-NL" dirty="0"/>
              <a:t> </a:t>
            </a:r>
            <a:r>
              <a:rPr lang="nl-NL" dirty="0" err="1"/>
              <a:t>damage</a:t>
            </a:r>
            <a:r>
              <a:rPr lang="nl-NL" dirty="0"/>
              <a:t> are </a:t>
            </a:r>
            <a:r>
              <a:rPr lang="nl-NL" dirty="0" err="1"/>
              <a:t>not</a:t>
            </a:r>
            <a:r>
              <a:rPr lang="nl-NL" dirty="0"/>
              <a:t> </a:t>
            </a:r>
            <a:r>
              <a:rPr lang="nl-NL" dirty="0" err="1"/>
              <a:t>accepted</a:t>
            </a:r>
            <a:endParaRPr lang="nl-NL" dirty="0"/>
          </a:p>
          <a:p>
            <a:pPr lvl="1"/>
            <a:r>
              <a:rPr lang="nl-NL" dirty="0"/>
              <a:t>Claims </a:t>
            </a:r>
            <a:r>
              <a:rPr lang="nl-NL" dirty="0" err="1"/>
              <a:t>about</a:t>
            </a:r>
            <a:r>
              <a:rPr lang="nl-NL" dirty="0"/>
              <a:t> more </a:t>
            </a:r>
            <a:r>
              <a:rPr lang="nl-NL" dirty="0" err="1"/>
              <a:t>general</a:t>
            </a:r>
            <a:r>
              <a:rPr lang="nl-NL" dirty="0"/>
              <a:t>/indirect </a:t>
            </a:r>
            <a:r>
              <a:rPr lang="nl-NL" dirty="0" err="1"/>
              <a:t>interests</a:t>
            </a:r>
            <a:r>
              <a:rPr lang="nl-NL" dirty="0"/>
              <a:t> are </a:t>
            </a:r>
            <a:r>
              <a:rPr lang="nl-NL" dirty="0" err="1"/>
              <a:t>not</a:t>
            </a:r>
            <a:r>
              <a:rPr lang="nl-NL" dirty="0"/>
              <a:t> </a:t>
            </a:r>
            <a:r>
              <a:rPr lang="nl-NL" dirty="0" err="1"/>
              <a:t>accepted</a:t>
            </a:r>
            <a:endParaRPr lang="en-US" dirty="0"/>
          </a:p>
          <a:p>
            <a:pPr lvl="1"/>
            <a:r>
              <a:rPr lang="nl-NL" dirty="0"/>
              <a:t>Claims </a:t>
            </a:r>
            <a:r>
              <a:rPr lang="nl-NL" dirty="0" err="1"/>
              <a:t>by</a:t>
            </a:r>
            <a:r>
              <a:rPr lang="nl-NL" dirty="0"/>
              <a:t> </a:t>
            </a:r>
            <a:r>
              <a:rPr lang="nl-NL" dirty="0" err="1"/>
              <a:t>legal</a:t>
            </a:r>
            <a:r>
              <a:rPr lang="nl-NL" dirty="0"/>
              <a:t> persons or </a:t>
            </a:r>
            <a:r>
              <a:rPr lang="nl-NL" dirty="0" err="1"/>
              <a:t>groups</a:t>
            </a:r>
            <a:r>
              <a:rPr lang="nl-NL" dirty="0"/>
              <a:t> are </a:t>
            </a:r>
            <a:r>
              <a:rPr lang="nl-NL" dirty="0" err="1"/>
              <a:t>not</a:t>
            </a:r>
            <a:r>
              <a:rPr lang="nl-NL" dirty="0"/>
              <a:t> </a:t>
            </a:r>
            <a:r>
              <a:rPr lang="nl-NL" dirty="0" err="1"/>
              <a:t>accepted</a:t>
            </a:r>
            <a:endParaRPr lang="en-US" dirty="0"/>
          </a:p>
          <a:p>
            <a:pPr marL="457200" lvl="1" indent="0">
              <a:buNone/>
            </a:pPr>
            <a:endParaRPr lang="en-US" dirty="0"/>
          </a:p>
          <a:p>
            <a:pPr marL="457200" lvl="1" indent="0">
              <a:buNone/>
            </a:pPr>
            <a:r>
              <a:rPr lang="nl-NL" dirty="0"/>
              <a:t>Focus on </a:t>
            </a:r>
            <a:r>
              <a:rPr lang="nl-NL" dirty="0" err="1"/>
              <a:t>the</a:t>
            </a:r>
            <a:r>
              <a:rPr lang="nl-NL" dirty="0"/>
              <a:t> direct </a:t>
            </a:r>
            <a:r>
              <a:rPr lang="nl-NL" dirty="0" err="1"/>
              <a:t>individual</a:t>
            </a:r>
            <a:r>
              <a:rPr lang="nl-NL" dirty="0"/>
              <a:t> </a:t>
            </a:r>
            <a:r>
              <a:rPr lang="nl-NL" dirty="0" err="1"/>
              <a:t>interesst</a:t>
            </a:r>
            <a:r>
              <a:rPr lang="nl-NL" dirty="0"/>
              <a:t> at </a:t>
            </a:r>
            <a:r>
              <a:rPr lang="nl-NL" dirty="0" err="1"/>
              <a:t>stake</a:t>
            </a:r>
            <a:r>
              <a:rPr lang="nl-NL" dirty="0"/>
              <a:t> in </a:t>
            </a:r>
            <a:r>
              <a:rPr lang="nl-NL" dirty="0" err="1"/>
              <a:t>the</a:t>
            </a:r>
            <a:r>
              <a:rPr lang="nl-NL" dirty="0"/>
              <a:t> </a:t>
            </a:r>
            <a:r>
              <a:rPr lang="nl-NL" dirty="0" err="1"/>
              <a:t>specific</a:t>
            </a:r>
            <a:r>
              <a:rPr lang="nl-NL" dirty="0"/>
              <a:t> </a:t>
            </a:r>
            <a:r>
              <a:rPr lang="nl-NL" dirty="0" err="1"/>
              <a:t>circumstances</a:t>
            </a:r>
            <a:r>
              <a:rPr lang="nl-NL" dirty="0"/>
              <a:t> of </a:t>
            </a:r>
            <a:r>
              <a:rPr lang="nl-NL" dirty="0" err="1"/>
              <a:t>the</a:t>
            </a:r>
            <a:r>
              <a:rPr lang="nl-NL" dirty="0"/>
              <a:t> case, </a:t>
            </a:r>
            <a:r>
              <a:rPr lang="nl-NL" dirty="0" err="1"/>
              <a:t>which</a:t>
            </a:r>
            <a:r>
              <a:rPr lang="nl-NL" dirty="0"/>
              <a:t> are </a:t>
            </a:r>
            <a:r>
              <a:rPr lang="nl-NL" dirty="0" err="1"/>
              <a:t>balanced</a:t>
            </a:r>
            <a:r>
              <a:rPr lang="nl-NL" dirty="0"/>
              <a:t> </a:t>
            </a:r>
            <a:r>
              <a:rPr lang="nl-NL" dirty="0" err="1"/>
              <a:t>against</a:t>
            </a:r>
            <a:r>
              <a:rPr lang="nl-NL" dirty="0"/>
              <a:t> </a:t>
            </a:r>
            <a:r>
              <a:rPr lang="nl-NL" dirty="0" err="1"/>
              <a:t>other</a:t>
            </a:r>
            <a:r>
              <a:rPr lang="nl-NL" dirty="0"/>
              <a:t> </a:t>
            </a:r>
            <a:r>
              <a:rPr lang="nl-NL" dirty="0" err="1"/>
              <a:t>interests</a:t>
            </a:r>
            <a:endParaRPr lang="en-US" dirty="0"/>
          </a:p>
          <a:p>
            <a:pPr lvl="1"/>
            <a:endParaRPr lang="en-US" dirty="0"/>
          </a:p>
        </p:txBody>
      </p:sp>
    </p:spTree>
    <p:extLst>
      <p:ext uri="{BB962C8B-B14F-4D97-AF65-F5344CB8AC3E}">
        <p14:creationId xmlns:p14="http://schemas.microsoft.com/office/powerpoint/2010/main" val="807468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a:bodyPr>
          <a:lstStyle/>
          <a:p>
            <a:r>
              <a:rPr lang="nl-NL" dirty="0"/>
              <a:t>In abstracto claims </a:t>
            </a:r>
            <a:r>
              <a:rPr lang="nl-NL" dirty="0" err="1"/>
              <a:t>silently</a:t>
            </a:r>
            <a:r>
              <a:rPr lang="nl-NL" dirty="0"/>
              <a:t> </a:t>
            </a:r>
            <a:r>
              <a:rPr lang="nl-NL" dirty="0" err="1"/>
              <a:t>accepted</a:t>
            </a:r>
            <a:r>
              <a:rPr lang="nl-NL" dirty="0"/>
              <a:t>:</a:t>
            </a:r>
          </a:p>
          <a:p>
            <a:r>
              <a:rPr lang="en-US" dirty="0" err="1"/>
              <a:t>Klass</a:t>
            </a:r>
            <a:r>
              <a:rPr lang="en-US" dirty="0"/>
              <a:t> and others v. Germany  (1978): ‘an individual may, under certain conditions, claim to be the victim of a violation occasioned by the mere existence of secret measures or of legislation permitting secret measures, without having to allege that such measures were in fact applied to him.’</a:t>
            </a:r>
          </a:p>
        </p:txBody>
      </p:sp>
    </p:spTree>
    <p:extLst>
      <p:ext uri="{BB962C8B-B14F-4D97-AF65-F5344CB8AC3E}">
        <p14:creationId xmlns:p14="http://schemas.microsoft.com/office/powerpoint/2010/main" val="1048242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a:xfrm>
            <a:off x="457200" y="1600200"/>
            <a:ext cx="8229600" cy="4925144"/>
          </a:xfrm>
        </p:spPr>
        <p:txBody>
          <a:bodyPr>
            <a:normAutofit fontScale="47500" lnSpcReduction="20000"/>
          </a:bodyPr>
          <a:lstStyle/>
          <a:p>
            <a:r>
              <a:rPr lang="nl-NL" dirty="0" err="1">
                <a:latin typeface="+mj-lt"/>
              </a:rPr>
              <a:t>Subsequent</a:t>
            </a:r>
            <a:r>
              <a:rPr lang="nl-NL" dirty="0">
                <a:latin typeface="+mj-lt"/>
              </a:rPr>
              <a:t> cases:</a:t>
            </a:r>
          </a:p>
          <a:p>
            <a:pPr lvl="1"/>
            <a:r>
              <a:rPr lang="en-US" sz="3300" dirty="0">
                <a:latin typeface="+mj-lt"/>
              </a:rPr>
              <a:t>Malone v. the UK (1981)</a:t>
            </a:r>
          </a:p>
          <a:p>
            <a:pPr lvl="1"/>
            <a:r>
              <a:rPr lang="en-US" sz="3300" dirty="0" err="1">
                <a:latin typeface="+mj-lt"/>
              </a:rPr>
              <a:t>Mersch</a:t>
            </a:r>
            <a:r>
              <a:rPr lang="en-US" sz="3300" dirty="0">
                <a:latin typeface="+mj-lt"/>
              </a:rPr>
              <a:t> and others v. Luxembourg (1985)</a:t>
            </a:r>
          </a:p>
          <a:p>
            <a:pPr lvl="1"/>
            <a:r>
              <a:rPr lang="nl-NL" sz="3300" dirty="0">
                <a:latin typeface="+mj-lt"/>
              </a:rPr>
              <a:t>Hilton v. </a:t>
            </a:r>
            <a:r>
              <a:rPr lang="nl-NL" sz="3300" dirty="0" err="1">
                <a:latin typeface="+mj-lt"/>
              </a:rPr>
              <a:t>the</a:t>
            </a:r>
            <a:r>
              <a:rPr lang="nl-NL" sz="3300" dirty="0">
                <a:latin typeface="+mj-lt"/>
              </a:rPr>
              <a:t> United </a:t>
            </a:r>
            <a:r>
              <a:rPr lang="nl-NL" sz="3300" dirty="0" err="1">
                <a:latin typeface="+mj-lt"/>
              </a:rPr>
              <a:t>Kingdom</a:t>
            </a:r>
            <a:r>
              <a:rPr lang="nl-NL" sz="3300" dirty="0">
                <a:latin typeface="+mj-lt"/>
              </a:rPr>
              <a:t> (1988)</a:t>
            </a:r>
          </a:p>
          <a:p>
            <a:pPr lvl="1"/>
            <a:r>
              <a:rPr lang="en-US" sz="3300" dirty="0">
                <a:latin typeface="+mj-lt"/>
              </a:rPr>
              <a:t>Matthews v. the UK (1996)</a:t>
            </a:r>
          </a:p>
          <a:p>
            <a:pPr lvl="1"/>
            <a:r>
              <a:rPr lang="nl-NL" sz="3800" dirty="0">
                <a:latin typeface="+mj-lt"/>
              </a:rPr>
              <a:t>Weber </a:t>
            </a:r>
            <a:r>
              <a:rPr lang="nl-NL" sz="3800" dirty="0" err="1">
                <a:latin typeface="+mj-lt"/>
              </a:rPr>
              <a:t>and</a:t>
            </a:r>
            <a:r>
              <a:rPr lang="nl-NL" sz="3800" dirty="0">
                <a:latin typeface="+mj-lt"/>
              </a:rPr>
              <a:t> </a:t>
            </a:r>
            <a:r>
              <a:rPr lang="it-IT" sz="3800" dirty="0">
                <a:latin typeface="+mj-lt"/>
              </a:rPr>
              <a:t>Saravia v. Germany (2006): ‘</a:t>
            </a:r>
            <a:r>
              <a:rPr lang="en-US" sz="3800" dirty="0">
                <a:latin typeface="+mj-lt"/>
              </a:rPr>
              <a:t>‘This threat necessarily strikes at freedom of communication between users of the telecommunications services and thereby amounts in itself to an interference with the exercise of the applicants’ rights under Article 8, irrespective of any measures actually taken against them.’’</a:t>
            </a:r>
          </a:p>
          <a:p>
            <a:pPr lvl="1"/>
            <a:r>
              <a:rPr lang="en-US" sz="3800" dirty="0">
                <a:latin typeface="+mj-lt"/>
              </a:rPr>
              <a:t>Liberty and others v. the UK (2008): ‘the mere existence of legislation which allows a system for the secret monitoring of communications entails a threat of surveillance for all those to whom the legislation may be applied. This threat necessarily strikes at freedom of communication between users of the telecommunications services and thereby amounts in itself to an interference with the exercise of the applicants’ rights under Article 8, irrespective of any measures actually taken against them.’</a:t>
            </a:r>
          </a:p>
          <a:p>
            <a:pPr lvl="1"/>
            <a:r>
              <a:rPr lang="en-US" sz="3300" dirty="0" err="1">
                <a:latin typeface="+mj-lt"/>
              </a:rPr>
              <a:t>Ekimdzhiev</a:t>
            </a:r>
            <a:r>
              <a:rPr lang="en-US" sz="3300" dirty="0">
                <a:latin typeface="+mj-lt"/>
              </a:rPr>
              <a:t> v. Bulgaria (2009) </a:t>
            </a:r>
          </a:p>
          <a:p>
            <a:pPr lvl="1"/>
            <a:r>
              <a:rPr lang="en-US" sz="3300" dirty="0">
                <a:latin typeface="+mj-lt"/>
              </a:rPr>
              <a:t>Association “21 December 1989” v. Romania (2011)</a:t>
            </a:r>
          </a:p>
          <a:p>
            <a:pPr lvl="1"/>
            <a:r>
              <a:rPr lang="en-US" sz="3300" dirty="0">
                <a:latin typeface="+mj-lt"/>
              </a:rPr>
              <a:t>P.H. and J.H. v. the United Kingdom (2001).</a:t>
            </a:r>
          </a:p>
        </p:txBody>
      </p:sp>
    </p:spTree>
    <p:extLst>
      <p:ext uri="{BB962C8B-B14F-4D97-AF65-F5344CB8AC3E}">
        <p14:creationId xmlns:p14="http://schemas.microsoft.com/office/powerpoint/2010/main" val="31723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47500" lnSpcReduction="20000"/>
          </a:bodyPr>
          <a:lstStyle/>
          <a:p>
            <a:r>
              <a:rPr lang="en-US" dirty="0"/>
              <a:t>In the </a:t>
            </a:r>
            <a:r>
              <a:rPr lang="en-US" dirty="0" err="1"/>
              <a:t>Zakharov</a:t>
            </a:r>
            <a:r>
              <a:rPr lang="en-US" dirty="0"/>
              <a:t> (2015): ‘the Court accepts that an applicant can claim to be the victim of a violation occasioned by the mere existence of secret surveillance measures, or legislation permitting secret surveillance measures, if the following conditions are satisfied. Firstly, the Court will take into account the scope of the legislation permitting secret surveillance measures by examining whether the applicant can possibly be affected by it, either because he or she belongs to a group of persons targeted by the contested legislation or because the legislation directly affects all users of communication services by instituting a system where any person can have his or her communications intercepted. Secondly, the Court will take into account the availability of remedies at the national level and will adjust the degree of scrutiny depending on the effectiveness of such remedies. As the Court underlined in </a:t>
            </a:r>
            <a:r>
              <a:rPr lang="en-US" i="1" dirty="0"/>
              <a:t>Kennedy</a:t>
            </a:r>
            <a:r>
              <a:rPr lang="en-US" dirty="0"/>
              <a:t>, 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In such circumstances the menace of surveillance can be claimed in itself to restrict free communication through the postal and telecommunication services, thereby constituting for all users or potential users a direct interference with the right guaranteed by Article 8. </a:t>
            </a:r>
            <a:r>
              <a:rPr lang="en-US" b="1" dirty="0"/>
              <a:t>There is therefore a greater need for scrutiny by the Court and an exception to the rule, which denies individuals the right to challenge a law </a:t>
            </a:r>
            <a:r>
              <a:rPr lang="en-US" b="1" i="1" dirty="0"/>
              <a:t>in </a:t>
            </a:r>
            <a:r>
              <a:rPr lang="en-US" b="1" i="1" dirty="0" err="1"/>
              <a:t>abstracto</a:t>
            </a:r>
            <a:r>
              <a:rPr lang="en-US" b="1" i="1" dirty="0"/>
              <a:t>, </a:t>
            </a:r>
            <a:r>
              <a:rPr lang="en-US" b="1" dirty="0"/>
              <a:t>is justified. In such cases the individual does not need to demonstrate the existence of any risk that secret surveillance measures were applied to him. By contrast, if the national system provides for effective remedies, a widespread suspicion of abuse is more difficult to justify. </a:t>
            </a:r>
            <a:r>
              <a:rPr lang="en-US" dirty="0"/>
              <a:t>In such cases, the individual may claim to be a victim of a violation occasioned by the mere existence of secret measures or of legislation permitting secret measures only if he is able to show that, due to his personal situation, he is potentially at risk of being subjected to such measures.’ </a:t>
            </a:r>
            <a:r>
              <a:rPr lang="en-US" dirty="0" err="1"/>
              <a:t>Zakharov</a:t>
            </a:r>
            <a:r>
              <a:rPr lang="en-US" dirty="0"/>
              <a:t>, § 171. </a:t>
            </a:r>
          </a:p>
          <a:p>
            <a:endParaRPr lang="en-US" dirty="0"/>
          </a:p>
        </p:txBody>
      </p:sp>
    </p:spTree>
    <p:extLst>
      <p:ext uri="{BB962C8B-B14F-4D97-AF65-F5344CB8AC3E}">
        <p14:creationId xmlns:p14="http://schemas.microsoft.com/office/powerpoint/2010/main" val="3590746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70000" lnSpcReduction="20000"/>
          </a:bodyPr>
          <a:lstStyle/>
          <a:p>
            <a:r>
              <a:rPr lang="nl-NL" dirty="0" err="1"/>
              <a:t>Conventionality</a:t>
            </a:r>
            <a:r>
              <a:rPr lang="nl-NL" dirty="0"/>
              <a:t>; </a:t>
            </a:r>
            <a:r>
              <a:rPr lang="nl-NL" dirty="0" err="1"/>
              <a:t>Convention-compatability</a:t>
            </a:r>
            <a:r>
              <a:rPr lang="nl-NL" dirty="0"/>
              <a:t>; </a:t>
            </a:r>
            <a:r>
              <a:rPr lang="nl-NL" dirty="0" err="1"/>
              <a:t>Convention</a:t>
            </a:r>
            <a:r>
              <a:rPr lang="nl-NL" dirty="0"/>
              <a:t>-Compliance</a:t>
            </a:r>
          </a:p>
          <a:p>
            <a:pPr lvl="1"/>
            <a:r>
              <a:rPr lang="en-US" dirty="0"/>
              <a:t>Literature: ECtHR, Al-</a:t>
            </a:r>
            <a:r>
              <a:rPr lang="en-US" dirty="0" err="1"/>
              <a:t>Dulimi</a:t>
            </a:r>
            <a:r>
              <a:rPr lang="en-US" dirty="0"/>
              <a:t> and Montana Management Inc. v. Switzerland, application no. 5809/08,  21 June 2016. ECtHR, S.J. v. BELGIUM, application no. 70055/10, 19 March 2015.</a:t>
            </a:r>
          </a:p>
          <a:p>
            <a:pPr lvl="1"/>
            <a:r>
              <a:rPr lang="nl-NL" dirty="0"/>
              <a:t>National Procedure: </a:t>
            </a:r>
            <a:r>
              <a:rPr lang="en-US" dirty="0"/>
              <a:t>ECtHR, case of Animal Defenders International v. The United Kingdom, application no. 48876/08, 22 April 2013. ECtHR, Buckland v. the United Kingdom, application no. 40060/08, 18 September 2012. Applications </a:t>
            </a:r>
            <a:r>
              <a:rPr lang="en-US" dirty="0" err="1"/>
              <a:t>nos</a:t>
            </a:r>
            <a:r>
              <a:rPr lang="en-US" dirty="0"/>
              <a:t> 5821/10 and 65523/12 Ilya </a:t>
            </a:r>
            <a:r>
              <a:rPr lang="en-US" dirty="0" err="1"/>
              <a:t>Mikhaylovich</a:t>
            </a:r>
            <a:r>
              <a:rPr lang="en-US" dirty="0"/>
              <a:t> GERASIMENKO and </a:t>
            </a:r>
            <a:r>
              <a:rPr lang="en-US" dirty="0" err="1"/>
              <a:t>Luiza</a:t>
            </a:r>
            <a:r>
              <a:rPr lang="en-US" dirty="0"/>
              <a:t> </a:t>
            </a:r>
            <a:r>
              <a:rPr lang="en-US" dirty="0" err="1"/>
              <a:t>Aleksandrovna</a:t>
            </a:r>
            <a:r>
              <a:rPr lang="en-US" dirty="0"/>
              <a:t> SALIKHOVA against Russia and Yelena </a:t>
            </a:r>
            <a:r>
              <a:rPr lang="en-US" dirty="0" err="1"/>
              <a:t>Anatolyevna</a:t>
            </a:r>
            <a:r>
              <a:rPr lang="en-US" dirty="0"/>
              <a:t> DUDAL against Russia lodged on 15 January 2010 and 6 October 2012 </a:t>
            </a:r>
          </a:p>
          <a:p>
            <a:pPr lvl="1"/>
            <a:r>
              <a:rPr lang="nl-NL" dirty="0"/>
              <a:t>International case </a:t>
            </a:r>
            <a:r>
              <a:rPr lang="nl-NL" dirty="0" err="1"/>
              <a:t>law</a:t>
            </a:r>
            <a:r>
              <a:rPr lang="nl-NL" dirty="0"/>
              <a:t>: </a:t>
            </a:r>
            <a:r>
              <a:rPr lang="en-US" dirty="0"/>
              <a:t>ECtHR, Baka v. Hungary, application no.  20261/12, 23 June 2016. ECtHR, </a:t>
            </a:r>
            <a:r>
              <a:rPr lang="en-US" dirty="0" err="1"/>
              <a:t>Margus</a:t>
            </a:r>
            <a:r>
              <a:rPr lang="en-US" dirty="0"/>
              <a:t> v. Croatia, application no. 4455/10, 27 May 2014. </a:t>
            </a:r>
          </a:p>
        </p:txBody>
      </p:sp>
    </p:spTree>
    <p:extLst>
      <p:ext uri="{BB962C8B-B14F-4D97-AF65-F5344CB8AC3E}">
        <p14:creationId xmlns:p14="http://schemas.microsoft.com/office/powerpoint/2010/main" val="216416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(2) In abstracto claims </a:t>
            </a:r>
            <a:r>
              <a:rPr lang="nl-NL" dirty="0" err="1"/>
              <a:t>and</a:t>
            </a:r>
            <a:r>
              <a:rPr lang="nl-NL" dirty="0"/>
              <a:t> </a:t>
            </a:r>
            <a:r>
              <a:rPr lang="nl-NL" dirty="0" err="1"/>
              <a:t>the</a:t>
            </a:r>
            <a:r>
              <a:rPr lang="nl-NL" dirty="0"/>
              <a:t> </a:t>
            </a:r>
            <a:r>
              <a:rPr lang="nl-NL" dirty="0" err="1"/>
              <a:t>Conventionality</a:t>
            </a:r>
            <a:r>
              <a:rPr lang="nl-NL" dirty="0"/>
              <a:t> </a:t>
            </a:r>
            <a:r>
              <a:rPr lang="nl-NL" dirty="0" err="1"/>
              <a:t>principle</a:t>
            </a:r>
            <a:endParaRPr lang="en-US" dirty="0"/>
          </a:p>
        </p:txBody>
      </p:sp>
      <p:sp>
        <p:nvSpPr>
          <p:cNvPr id="3" name="Content Placeholder 2"/>
          <p:cNvSpPr>
            <a:spLocks noGrp="1"/>
          </p:cNvSpPr>
          <p:nvPr>
            <p:ph idx="1"/>
          </p:nvPr>
        </p:nvSpPr>
        <p:spPr/>
        <p:txBody>
          <a:bodyPr>
            <a:normAutofit fontScale="70000" lnSpcReduction="20000"/>
          </a:bodyPr>
          <a:lstStyle/>
          <a:p>
            <a:r>
              <a:rPr lang="nl-NL" dirty="0"/>
              <a:t>In </a:t>
            </a:r>
            <a:r>
              <a:rPr lang="nl-NL" dirty="0" err="1"/>
              <a:t>the</a:t>
            </a:r>
            <a:r>
              <a:rPr lang="nl-NL" dirty="0"/>
              <a:t> </a:t>
            </a:r>
            <a:r>
              <a:rPr lang="nl-NL" dirty="0" err="1"/>
              <a:t>arguments</a:t>
            </a:r>
            <a:r>
              <a:rPr lang="nl-NL" dirty="0"/>
              <a:t> of </a:t>
            </a:r>
            <a:r>
              <a:rPr lang="nl-NL" dirty="0" err="1"/>
              <a:t>the</a:t>
            </a:r>
            <a:r>
              <a:rPr lang="nl-NL" dirty="0"/>
              <a:t> </a:t>
            </a:r>
            <a:r>
              <a:rPr lang="nl-NL" dirty="0" err="1"/>
              <a:t>claimants</a:t>
            </a:r>
            <a:r>
              <a:rPr lang="nl-NL" dirty="0"/>
              <a:t>/</a:t>
            </a:r>
            <a:r>
              <a:rPr lang="nl-NL" dirty="0" err="1"/>
              <a:t>defendant</a:t>
            </a:r>
            <a:r>
              <a:rPr lang="nl-NL" dirty="0"/>
              <a:t> state:</a:t>
            </a:r>
          </a:p>
          <a:p>
            <a:pPr lvl="1"/>
            <a:r>
              <a:rPr lang="en-US" dirty="0"/>
              <a:t>ECtHR, NACHOVA AND OTHERS v. BULGARIA, Applications nos. 43577/98 and 43579/98, 6 July 2005.</a:t>
            </a:r>
          </a:p>
          <a:p>
            <a:pPr lvl="1"/>
            <a:r>
              <a:rPr lang="en-US" dirty="0"/>
              <a:t>ECtHR, </a:t>
            </a:r>
            <a:r>
              <a:rPr lang="fr-FR" dirty="0"/>
              <a:t>présentée par Anne DUDA contre la France, n</a:t>
            </a:r>
            <a:r>
              <a:rPr lang="fr-FR" sz="1600" dirty="0"/>
              <a:t>o </a:t>
            </a:r>
            <a:r>
              <a:rPr lang="fr-FR" dirty="0"/>
              <a:t>37387/05, 2005 </a:t>
            </a:r>
          </a:p>
          <a:p>
            <a:pPr lvl="1"/>
            <a:r>
              <a:rPr lang="en-US" dirty="0"/>
              <a:t>AFFAIRE PY c. FRANCE, </a:t>
            </a:r>
            <a:r>
              <a:rPr lang="en-US" dirty="0" err="1"/>
              <a:t>Requête</a:t>
            </a:r>
            <a:r>
              <a:rPr lang="en-US" dirty="0"/>
              <a:t> no 66289/01, 11 </a:t>
            </a:r>
            <a:r>
              <a:rPr lang="en-US" dirty="0" err="1"/>
              <a:t>janvier</a:t>
            </a:r>
            <a:r>
              <a:rPr lang="en-US" dirty="0"/>
              <a:t> 2005</a:t>
            </a:r>
          </a:p>
          <a:p>
            <a:pPr lvl="1"/>
            <a:r>
              <a:rPr lang="en-US" dirty="0"/>
              <a:t>ECtHR, AFFAIRE KART c. TURQUIE, </a:t>
            </a:r>
            <a:r>
              <a:rPr lang="en-US" dirty="0" err="1"/>
              <a:t>Requête</a:t>
            </a:r>
            <a:r>
              <a:rPr lang="en-US" dirty="0"/>
              <a:t> no 8917/05, 8 </a:t>
            </a:r>
            <a:r>
              <a:rPr lang="en-US" dirty="0" err="1"/>
              <a:t>juillet</a:t>
            </a:r>
            <a:r>
              <a:rPr lang="en-US" dirty="0"/>
              <a:t> 2008.</a:t>
            </a:r>
            <a:endParaRPr lang="fr-FR" dirty="0"/>
          </a:p>
          <a:p>
            <a:pPr lvl="1"/>
            <a:r>
              <a:rPr lang="en-US" dirty="0"/>
              <a:t>AFFAIRE KANAGARATNAM ET AUTRES C. BELGIQUE, </a:t>
            </a:r>
            <a:r>
              <a:rPr lang="en-US" dirty="0" err="1"/>
              <a:t>Requête</a:t>
            </a:r>
            <a:r>
              <a:rPr lang="en-US" dirty="0"/>
              <a:t> no 15297/09, 13 </a:t>
            </a:r>
            <a:r>
              <a:rPr lang="en-US" dirty="0" err="1"/>
              <a:t>décembre</a:t>
            </a:r>
            <a:r>
              <a:rPr lang="en-US" dirty="0"/>
              <a:t> 2011.</a:t>
            </a:r>
          </a:p>
          <a:p>
            <a:pPr lvl="1"/>
            <a:r>
              <a:rPr lang="en-US" dirty="0"/>
              <a:t>ECtHR,  MICHAUD v. FRANCE, application no. 12323/11, 6 December 2012</a:t>
            </a:r>
            <a:endParaRPr lang="fr-FR" dirty="0"/>
          </a:p>
          <a:p>
            <a:pPr lvl="1"/>
            <a:r>
              <a:rPr lang="en-US" dirty="0"/>
              <a:t>ECtHR, AFFAIRE VASSIS ET AUTRES c. FRANCE, </a:t>
            </a:r>
            <a:r>
              <a:rPr lang="en-US" dirty="0" err="1"/>
              <a:t>Requête</a:t>
            </a:r>
            <a:r>
              <a:rPr lang="en-US" dirty="0"/>
              <a:t> no 62736/09, 27 </a:t>
            </a:r>
            <a:r>
              <a:rPr lang="en-US" dirty="0" err="1"/>
              <a:t>juin</a:t>
            </a:r>
            <a:r>
              <a:rPr lang="en-US" dirty="0"/>
              <a:t> 2013.</a:t>
            </a:r>
          </a:p>
          <a:p>
            <a:pPr lvl="1"/>
            <a:r>
              <a:rPr lang="en-US" dirty="0"/>
              <a:t>ECtHR, AVOTIŅŠ c. LETTONIE </a:t>
            </a:r>
            <a:r>
              <a:rPr lang="en-US" dirty="0" err="1"/>
              <a:t>Requête</a:t>
            </a:r>
            <a:r>
              <a:rPr lang="en-US" dirty="0"/>
              <a:t> no 17502/07, 25 </a:t>
            </a:r>
            <a:r>
              <a:rPr lang="en-US" dirty="0" err="1"/>
              <a:t>février</a:t>
            </a:r>
            <a:r>
              <a:rPr lang="en-US" dirty="0"/>
              <a:t> 2014.</a:t>
            </a:r>
          </a:p>
          <a:p>
            <a:pPr lvl="1"/>
            <a:r>
              <a:rPr lang="en-US" dirty="0"/>
              <a:t>AFFAIRE MATELLY c. FRANCE, </a:t>
            </a:r>
            <a:r>
              <a:rPr lang="en-US" dirty="0" err="1"/>
              <a:t>Requête</a:t>
            </a:r>
            <a:r>
              <a:rPr lang="en-US" dirty="0"/>
              <a:t> no 10609/10, 2 </a:t>
            </a:r>
            <a:r>
              <a:rPr lang="en-US" dirty="0" err="1"/>
              <a:t>octobre</a:t>
            </a:r>
            <a:r>
              <a:rPr lang="en-US" dirty="0"/>
              <a:t> 2014.</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69272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2912</Words>
  <Application>Microsoft Office PowerPoint</Application>
  <PresentationFormat>Diavoorstelling (4:3)</PresentationFormat>
  <Paragraphs>124</Paragraphs>
  <Slides>18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18</vt:i4>
      </vt:variant>
    </vt:vector>
  </HeadingPairs>
  <TitlesOfParts>
    <vt:vector size="21" baseType="lpstr">
      <vt:lpstr>Arial</vt:lpstr>
      <vt:lpstr>Calibri</vt:lpstr>
      <vt:lpstr>Office Theme</vt:lpstr>
      <vt:lpstr>Conventionality: is the European Court of Human Rights turning into a constiutional court?</vt:lpstr>
      <vt:lpstr>Overview</vt:lpstr>
      <vt:lpstr>(1) Introduction</vt:lpstr>
      <vt:lpstr>(1) Introduction</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(2) In abstracto claims and the Conventionality principle</vt:lpstr>
      <vt:lpstr>(3) Is the ECtHR turning into a constitutional court?</vt:lpstr>
      <vt:lpstr>(3) Is the ECtHR turning into a constitutional court?</vt:lpstr>
      <vt:lpstr>(3) Is the ECtHR turning into a constitutional court?</vt:lpstr>
      <vt:lpstr>(3) Is the ECtHR turning into a constitutional court?</vt:lpstr>
      <vt:lpstr>(3) Is the ECtHR turning into a constitutional court?</vt:lpstr>
      <vt:lpstr>(3) Is the ECtHR turning into a constitutional court?</vt:lpstr>
    </vt:vector>
  </TitlesOfParts>
  <Company>Universiteit van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Conventionality: is the European Court of Human Rights turnin into a constiutional court?</dc:title>
  <dc:creator>Sloot, Bart van der</dc:creator>
  <cp:lastModifiedBy>HP</cp:lastModifiedBy>
  <cp:revision>19</cp:revision>
  <cp:lastPrinted>2016-11-09T13:48:48Z</cp:lastPrinted>
  <dcterms:created xsi:type="dcterms:W3CDTF">2016-11-09T11:24:19Z</dcterms:created>
  <dcterms:modified xsi:type="dcterms:W3CDTF">2017-03-23T11:21:53Z</dcterms:modified>
</cp:coreProperties>
</file>