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8" r:id="rId8"/>
    <p:sldId id="269" r:id="rId9"/>
    <p:sldId id="270" r:id="rId10"/>
    <p:sldId id="262" r:id="rId11"/>
    <p:sldId id="272" r:id="rId12"/>
    <p:sldId id="271" r:id="rId13"/>
    <p:sldId id="263" r:id="rId14"/>
    <p:sldId id="264" r:id="rId15"/>
    <p:sldId id="273" r:id="rId16"/>
    <p:sldId id="274" r:id="rId17"/>
    <p:sldId id="275" r:id="rId18"/>
    <p:sldId id="265" r:id="rId19"/>
    <p:sldId id="276" r:id="rId20"/>
    <p:sldId id="277" r:id="rId21"/>
    <p:sldId id="278" r:id="rId22"/>
    <p:sldId id="279" r:id="rId23"/>
    <p:sldId id="266" r:id="rId24"/>
    <p:sldId id="280" r:id="rId25"/>
    <p:sldId id="281" r:id="rId26"/>
    <p:sldId id="267" r:id="rId27"/>
    <p:sldId id="282" r:id="rId28"/>
    <p:sldId id="283" r:id="rId29"/>
    <p:sldId id="284" r:id="rId30"/>
    <p:sldId id="290" r:id="rId31"/>
    <p:sldId id="295" r:id="rId32"/>
    <p:sldId id="296" r:id="rId33"/>
    <p:sldId id="292" r:id="rId34"/>
    <p:sldId id="293" r:id="rId35"/>
    <p:sldId id="299" r:id="rId36"/>
    <p:sldId id="300" r:id="rId37"/>
    <p:sldId id="301" r:id="rId38"/>
    <p:sldId id="285" r:id="rId39"/>
    <p:sldId id="286" r:id="rId40"/>
    <p:sldId id="304" r:id="rId41"/>
    <p:sldId id="308" r:id="rId42"/>
    <p:sldId id="309" r:id="rId43"/>
    <p:sldId id="305" r:id="rId44"/>
    <p:sldId id="306" r:id="rId45"/>
    <p:sldId id="307" r:id="rId46"/>
    <p:sldId id="330" r:id="rId47"/>
    <p:sldId id="331" r:id="rId48"/>
    <p:sldId id="287" r:id="rId49"/>
    <p:sldId id="321" r:id="rId50"/>
    <p:sldId id="288" r:id="rId51"/>
    <p:sldId id="314" r:id="rId52"/>
    <p:sldId id="315" r:id="rId53"/>
    <p:sldId id="322" r:id="rId54"/>
    <p:sldId id="323" r:id="rId55"/>
    <p:sldId id="324" r:id="rId56"/>
    <p:sldId id="325" r:id="rId57"/>
    <p:sldId id="326" r:id="rId58"/>
    <p:sldId id="327" r:id="rId59"/>
    <p:sldId id="328" r:id="rId60"/>
    <p:sldId id="329" r:id="rId61"/>
    <p:sldId id="289" r:id="rId62"/>
    <p:sldId id="332"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846" autoAdjust="0"/>
  </p:normalViewPr>
  <p:slideViewPr>
    <p:cSldViewPr snapToGrid="0">
      <p:cViewPr varScale="1">
        <p:scale>
          <a:sx n="83" d="100"/>
          <a:sy n="83" d="100"/>
        </p:scale>
        <p:origin x="8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EC93879-1153-42D3-8EC7-7A3CC94658D3}"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82E1496-D8B1-4FDC-98A5-AD2561A2EE12}"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8AD3855-5B08-4570-810C-DE4498675D2C}"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FC1B1A-3400-4A09-B018-5620D6ADA4AF}"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33EE65E-8B04-4250-B4A9-5C65F355F1A2}" type="datetimeFigureOut">
              <a:rPr lang="en-US" dirty="0"/>
              <a:t>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84F5881F-8E44-4F15-AB98-80B7869E49CA}" type="datetimeFigureOut">
              <a:rPr lang="en-US" dirty="0"/>
              <a:t>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1/8/2018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B40B886-74BB-4D5E-9EA9-584482FE40E6}"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B8E44C4-3D72-4D6E-86A4-F5491DC49E6D}"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B8EA14-E6AC-4B59-973C-7A06B0EDE3E3}"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1/8/2018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artvandersloot.nl/onewebmedia/Verkenning_32_Exploring_the_Boundaries_of_Big_Data.pdf" TargetMode="External"/><Relationship Id="rId2" Type="http://schemas.openxmlformats.org/officeDocument/2006/relationships/hyperlink" Target="http://bartvandersloot.nl/onewebmedia/rapport_95_Big_Data_in_een_vrije_en_veilige_samenleving.pdf" TargetMode="External"/><Relationship Id="rId1" Type="http://schemas.openxmlformats.org/officeDocument/2006/relationships/slideLayout" Target="../slideLayouts/slideLayout2.xml"/><Relationship Id="rId4" Type="http://schemas.openxmlformats.org/officeDocument/2006/relationships/hyperlink" Target="http://bartvandersloot.nl/onewebmedia/WP_20_International_and_Comparative_Legal_Study_on_Big_Data.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BEB90-95B5-4B2D-BC3B-83E1D1974901}"/>
              </a:ext>
            </a:extLst>
          </p:cNvPr>
          <p:cNvSpPr>
            <a:spLocks noGrp="1"/>
          </p:cNvSpPr>
          <p:nvPr>
            <p:ph type="ctrTitle"/>
          </p:nvPr>
        </p:nvSpPr>
        <p:spPr/>
        <p:txBody>
          <a:bodyPr/>
          <a:lstStyle/>
          <a:p>
            <a:r>
              <a:rPr lang="nl-NL" dirty="0"/>
              <a:t>Achtergrond AVG en aanpalende wetgeving </a:t>
            </a:r>
          </a:p>
        </p:txBody>
      </p:sp>
      <p:sp>
        <p:nvSpPr>
          <p:cNvPr id="3" name="Ondertitel 2">
            <a:extLst>
              <a:ext uri="{FF2B5EF4-FFF2-40B4-BE49-F238E27FC236}">
                <a16:creationId xmlns:a16="http://schemas.microsoft.com/office/drawing/2014/main" id="{44AEFACB-89B2-49C5-A212-7114F73D6622}"/>
              </a:ext>
            </a:extLst>
          </p:cNvPr>
          <p:cNvSpPr>
            <a:spLocks noGrp="1"/>
          </p:cNvSpPr>
          <p:nvPr>
            <p:ph type="subTitle" idx="1"/>
          </p:nvPr>
        </p:nvSpPr>
        <p:spPr/>
        <p:txBody>
          <a:bodyPr>
            <a:normAutofit fontScale="92500" lnSpcReduction="20000"/>
          </a:bodyPr>
          <a:lstStyle/>
          <a:p>
            <a:r>
              <a:rPr lang="nl-NL" dirty="0"/>
              <a:t>Bart van der Sloot</a:t>
            </a:r>
            <a:br>
              <a:rPr lang="nl-NL" dirty="0"/>
            </a:br>
            <a:r>
              <a:rPr lang="nl-NL" dirty="0"/>
              <a:t>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 (TILT)</a:t>
            </a:r>
            <a:br>
              <a:rPr lang="nl-NL" dirty="0"/>
            </a:br>
            <a:r>
              <a:rPr lang="nl-NL" dirty="0"/>
              <a:t>Tilburg University, Netherlands</a:t>
            </a:r>
          </a:p>
          <a:p>
            <a:r>
              <a:rPr lang="nl-NL" dirty="0">
                <a:hlinkClick r:id="rId2"/>
              </a:rPr>
              <a:t>www.bartvandersloot.nl</a:t>
            </a:r>
            <a:r>
              <a:rPr lang="nl-NL" dirty="0"/>
              <a:t> </a:t>
            </a:r>
          </a:p>
        </p:txBody>
      </p:sp>
    </p:spTree>
    <p:extLst>
      <p:ext uri="{BB962C8B-B14F-4D97-AF65-F5344CB8AC3E}">
        <p14:creationId xmlns:p14="http://schemas.microsoft.com/office/powerpoint/2010/main" val="320986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2B75A-18DB-45F9-ABD8-62D530920B78}"/>
              </a:ext>
            </a:extLst>
          </p:cNvPr>
          <p:cNvSpPr>
            <a:spLocks noGrp="1"/>
          </p:cNvSpPr>
          <p:nvPr>
            <p:ph type="title"/>
          </p:nvPr>
        </p:nvSpPr>
        <p:spPr/>
        <p:txBody>
          <a:bodyPr>
            <a:normAutofit/>
          </a:bodyPr>
          <a:lstStyle/>
          <a:p>
            <a:r>
              <a:rPr lang="nl-NL" dirty="0"/>
              <a:t>2. Wat is de Algemene Verordening Gegevensbescherming? </a:t>
            </a:r>
          </a:p>
        </p:txBody>
      </p:sp>
      <p:sp>
        <p:nvSpPr>
          <p:cNvPr id="3" name="Tijdelijke aanduiding voor inhoud 2">
            <a:extLst>
              <a:ext uri="{FF2B5EF4-FFF2-40B4-BE49-F238E27FC236}">
                <a16:creationId xmlns:a16="http://schemas.microsoft.com/office/drawing/2014/main" id="{0BF12228-C3D5-4025-8392-5F9ADDFD56D5}"/>
              </a:ext>
            </a:extLst>
          </p:cNvPr>
          <p:cNvSpPr>
            <a:spLocks noGrp="1"/>
          </p:cNvSpPr>
          <p:nvPr>
            <p:ph idx="1"/>
          </p:nvPr>
        </p:nvSpPr>
        <p:spPr/>
        <p:txBody>
          <a:bodyPr/>
          <a:lstStyle/>
          <a:p>
            <a:r>
              <a:rPr lang="nl-NL" dirty="0"/>
              <a:t>Algemene Verordening </a:t>
            </a:r>
            <a:r>
              <a:rPr lang="nl-NL" dirty="0" err="1"/>
              <a:t>Gegegevensbescherming</a:t>
            </a:r>
            <a:r>
              <a:rPr lang="nl-NL" dirty="0"/>
              <a:t> vervangt de Richtlijn bescherming persoonsgegevens uit 1995</a:t>
            </a:r>
          </a:p>
          <a:p>
            <a:r>
              <a:rPr lang="nl-NL" dirty="0"/>
              <a:t>De Wet bescherming persoonsgegevens is een implementatie van de Richtlijn</a:t>
            </a:r>
          </a:p>
          <a:p>
            <a:r>
              <a:rPr lang="nl-NL" dirty="0"/>
              <a:t>De Verordening is al aangenomen en gaat van toepassing in mei 2018</a:t>
            </a:r>
          </a:p>
          <a:p>
            <a:r>
              <a:rPr lang="nl-NL" dirty="0"/>
              <a:t>De Verordening beslaat 88 pagina’s, 173 overwegingen en 99 artikelen</a:t>
            </a:r>
          </a:p>
        </p:txBody>
      </p:sp>
    </p:spTree>
    <p:extLst>
      <p:ext uri="{BB962C8B-B14F-4D97-AF65-F5344CB8AC3E}">
        <p14:creationId xmlns:p14="http://schemas.microsoft.com/office/powerpoint/2010/main" val="231239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8AE31-4F2E-4404-8FF5-F4813445EF6A}"/>
              </a:ext>
            </a:extLst>
          </p:cNvPr>
          <p:cNvSpPr>
            <a:spLocks noGrp="1"/>
          </p:cNvSpPr>
          <p:nvPr>
            <p:ph type="title"/>
          </p:nvPr>
        </p:nvSpPr>
        <p:spPr/>
        <p:txBody>
          <a:bodyPr/>
          <a:lstStyle/>
          <a:p>
            <a:r>
              <a:rPr lang="nl-NL" dirty="0"/>
              <a:t>2. Wat is de Algemene Verordening Gegevensbescherming? </a:t>
            </a:r>
          </a:p>
        </p:txBody>
      </p:sp>
      <p:sp>
        <p:nvSpPr>
          <p:cNvPr id="3" name="Tijdelijke aanduiding voor inhoud 2">
            <a:extLst>
              <a:ext uri="{FF2B5EF4-FFF2-40B4-BE49-F238E27FC236}">
                <a16:creationId xmlns:a16="http://schemas.microsoft.com/office/drawing/2014/main" id="{F2B4FA72-1A17-4882-9EF8-969480A6D407}"/>
              </a:ext>
            </a:extLst>
          </p:cNvPr>
          <p:cNvSpPr>
            <a:spLocks noGrp="1"/>
          </p:cNvSpPr>
          <p:nvPr>
            <p:ph idx="1"/>
          </p:nvPr>
        </p:nvSpPr>
        <p:spPr/>
        <p:txBody>
          <a:bodyPr>
            <a:normAutofit fontScale="92500" lnSpcReduction="20000"/>
          </a:bodyPr>
          <a:lstStyle/>
          <a:p>
            <a:r>
              <a:rPr lang="nl-NL" i="1" dirty="0"/>
              <a:t>Artikel 1 </a:t>
            </a:r>
            <a:r>
              <a:rPr lang="nl-NL" b="1" dirty="0"/>
              <a:t>Onderwerp en doelstellingen </a:t>
            </a:r>
          </a:p>
          <a:p>
            <a:r>
              <a:rPr lang="nl-NL" dirty="0"/>
              <a:t>1.Bij deze verordening worden regels vastgesteld betreffende de bescherming van natuurlijke personen in verband met de verwerking van persoonsgegevens en betreffende het vrije verkeer van persoonsgegevens. </a:t>
            </a:r>
          </a:p>
          <a:p>
            <a:r>
              <a:rPr lang="nl-NL" dirty="0"/>
              <a:t>2.Deze verordening beschermt de grondrechten en de fundamentele vrijheden van natuurlijke personen en met name hun recht op bescherming van persoonsgegevens. </a:t>
            </a:r>
          </a:p>
          <a:p>
            <a:r>
              <a:rPr lang="nl-NL" dirty="0"/>
              <a:t>3.Het vrije verkeer van persoonsgegevens in de Unie wordt noch beperkt noch verboden om redenen die verband houden met de bescherming van natuurlijke personen ten aanzien van de verwerking van persoonsgegevens. </a:t>
            </a:r>
          </a:p>
        </p:txBody>
      </p:sp>
    </p:spTree>
    <p:extLst>
      <p:ext uri="{BB962C8B-B14F-4D97-AF65-F5344CB8AC3E}">
        <p14:creationId xmlns:p14="http://schemas.microsoft.com/office/powerpoint/2010/main" val="14927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FBEAD-5208-4DCA-AAA2-99745A9F4BF6}"/>
              </a:ext>
            </a:extLst>
          </p:cNvPr>
          <p:cNvSpPr>
            <a:spLocks noGrp="1"/>
          </p:cNvSpPr>
          <p:nvPr>
            <p:ph type="title"/>
          </p:nvPr>
        </p:nvSpPr>
        <p:spPr/>
        <p:txBody>
          <a:bodyPr/>
          <a:lstStyle/>
          <a:p>
            <a:r>
              <a:rPr lang="nl-NL" dirty="0"/>
              <a:t>2. Wat is de Algemene Verordening Gegevensbescherming? </a:t>
            </a:r>
          </a:p>
        </p:txBody>
      </p:sp>
      <p:sp>
        <p:nvSpPr>
          <p:cNvPr id="3" name="Tijdelijke aanduiding voor inhoud 2">
            <a:extLst>
              <a:ext uri="{FF2B5EF4-FFF2-40B4-BE49-F238E27FC236}">
                <a16:creationId xmlns:a16="http://schemas.microsoft.com/office/drawing/2014/main" id="{1FD7A38D-A478-4C62-850D-256FB97D343C}"/>
              </a:ext>
            </a:extLst>
          </p:cNvPr>
          <p:cNvSpPr>
            <a:spLocks noGrp="1"/>
          </p:cNvSpPr>
          <p:nvPr>
            <p:ph idx="1"/>
          </p:nvPr>
        </p:nvSpPr>
        <p:spPr/>
        <p:txBody>
          <a:bodyPr/>
          <a:lstStyle/>
          <a:p>
            <a:r>
              <a:rPr lang="nl-NL" i="1" dirty="0"/>
              <a:t>Artikel 99 </a:t>
            </a:r>
            <a:r>
              <a:rPr lang="nl-NL" b="1" dirty="0"/>
              <a:t>Inwerkingtreding en toepassing </a:t>
            </a:r>
          </a:p>
          <a:p>
            <a:r>
              <a:rPr lang="nl-NL" dirty="0"/>
              <a:t>1.Deze verordening treedt in werking op de twintigste dag na die van de bekendmaking ervan in het </a:t>
            </a:r>
            <a:r>
              <a:rPr lang="nl-NL" i="1" dirty="0"/>
              <a:t>Publicatieblad van de Europese Unie</a:t>
            </a:r>
            <a:r>
              <a:rPr lang="nl-NL" dirty="0"/>
              <a:t>. </a:t>
            </a:r>
          </a:p>
          <a:p>
            <a:r>
              <a:rPr lang="nl-NL" dirty="0"/>
              <a:t>2.Zij is van toepassing met ingang van 25 mei 2018. 4.5.2016 L 119/87 Publicatieblad van de Europese Unie NL </a:t>
            </a:r>
          </a:p>
        </p:txBody>
      </p:sp>
    </p:spTree>
    <p:extLst>
      <p:ext uri="{BB962C8B-B14F-4D97-AF65-F5344CB8AC3E}">
        <p14:creationId xmlns:p14="http://schemas.microsoft.com/office/powerpoint/2010/main" val="305206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4F34F-E39F-4793-83D0-E7986A2DB7A5}"/>
              </a:ext>
            </a:extLst>
          </p:cNvPr>
          <p:cNvSpPr>
            <a:spLocks noGrp="1"/>
          </p:cNvSpPr>
          <p:nvPr>
            <p:ph type="title"/>
          </p:nvPr>
        </p:nvSpPr>
        <p:spPr/>
        <p:txBody>
          <a:bodyPr>
            <a:normAutofit/>
          </a:bodyPr>
          <a:lstStyle/>
          <a:p>
            <a:r>
              <a:rPr lang="nl-NL" dirty="0"/>
              <a:t>3. Is de Algemene Verordening Gegevensbescherming voor mij van belang? </a:t>
            </a:r>
          </a:p>
        </p:txBody>
      </p:sp>
      <p:sp>
        <p:nvSpPr>
          <p:cNvPr id="3" name="Tijdelijke aanduiding voor inhoud 2">
            <a:extLst>
              <a:ext uri="{FF2B5EF4-FFF2-40B4-BE49-F238E27FC236}">
                <a16:creationId xmlns:a16="http://schemas.microsoft.com/office/drawing/2014/main" id="{C66F7857-C7F8-4813-A0F4-A637E2522411}"/>
              </a:ext>
            </a:extLst>
          </p:cNvPr>
          <p:cNvSpPr>
            <a:spLocks noGrp="1"/>
          </p:cNvSpPr>
          <p:nvPr>
            <p:ph idx="1"/>
          </p:nvPr>
        </p:nvSpPr>
        <p:spPr/>
        <p:txBody>
          <a:bodyPr/>
          <a:lstStyle/>
          <a:p>
            <a:r>
              <a:rPr lang="nl-NL" dirty="0"/>
              <a:t>Ja – universiteiten en onderzoekers verwerken voor persoonsgegevens </a:t>
            </a:r>
          </a:p>
          <a:p>
            <a:r>
              <a:rPr lang="nl-NL" dirty="0"/>
              <a:t>Wetenschappelijk onderzoek heeft wel een aparte status binnen het gegevensbeschermingsrecht </a:t>
            </a:r>
          </a:p>
          <a:p>
            <a:r>
              <a:rPr lang="nl-NL" dirty="0"/>
              <a:t>Daarvoor gelden uitzonderingen op een aantal bepalingen uit de AVG</a:t>
            </a:r>
          </a:p>
          <a:p>
            <a:r>
              <a:rPr lang="nl-NL" dirty="0"/>
              <a:t>En er komt een speciale gedragscode voor het gebruik van persoonsgegevens voor wetenschappelijk onderzoek</a:t>
            </a:r>
          </a:p>
        </p:txBody>
      </p:sp>
    </p:spTree>
    <p:extLst>
      <p:ext uri="{BB962C8B-B14F-4D97-AF65-F5344CB8AC3E}">
        <p14:creationId xmlns:p14="http://schemas.microsoft.com/office/powerpoint/2010/main" val="176336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94D47-CDD6-4BF7-BF98-CCC85F5047B6}"/>
              </a:ext>
            </a:extLst>
          </p:cNvPr>
          <p:cNvSpPr>
            <a:spLocks noGrp="1"/>
          </p:cNvSpPr>
          <p:nvPr>
            <p:ph type="title"/>
          </p:nvPr>
        </p:nvSpPr>
        <p:spPr/>
        <p:txBody>
          <a:bodyPr>
            <a:normAutofit/>
          </a:bodyPr>
          <a:lstStyle/>
          <a:p>
            <a:r>
              <a:rPr lang="nl-NL" dirty="0"/>
              <a:t>4. Is het recht op gegevensbescherming hetzelfde als het recht op privacy? </a:t>
            </a:r>
          </a:p>
        </p:txBody>
      </p:sp>
      <p:sp>
        <p:nvSpPr>
          <p:cNvPr id="3" name="Tijdelijke aanduiding voor inhoud 2">
            <a:extLst>
              <a:ext uri="{FF2B5EF4-FFF2-40B4-BE49-F238E27FC236}">
                <a16:creationId xmlns:a16="http://schemas.microsoft.com/office/drawing/2014/main" id="{29C84863-04B3-45D9-A3A9-0A51905C9058}"/>
              </a:ext>
            </a:extLst>
          </p:cNvPr>
          <p:cNvSpPr>
            <a:spLocks noGrp="1"/>
          </p:cNvSpPr>
          <p:nvPr>
            <p:ph idx="1"/>
          </p:nvPr>
        </p:nvSpPr>
        <p:spPr/>
        <p:txBody>
          <a:bodyPr>
            <a:normAutofit lnSpcReduction="10000"/>
          </a:bodyPr>
          <a:lstStyle/>
          <a:p>
            <a:r>
              <a:rPr lang="nl-NL" dirty="0"/>
              <a:t>Artikel 8 Recht op eerbiediging van privé-, familie en gezinsleven </a:t>
            </a:r>
          </a:p>
          <a:p>
            <a:r>
              <a:rPr lang="nl-NL" dirty="0"/>
              <a:t>1. Een ieder heeft recht op respect voor zijn privé leven, zijn familie- en gezinsleven, zijn woning en zijn correspondentie. </a:t>
            </a:r>
          </a:p>
          <a:p>
            <a:r>
              <a:rPr lang="nl-NL" dirty="0"/>
              <a:t>2. Geen inmenging van enig openbaar gezag is toegestaan in de uitoefening van dit recht, dan voor zover bij de wet is voorzien en in een democratische samenleving noodzakelijk is in het belang van de nationale veiligheid, de openbare veiligheid of het economisch welzijn van het land, het voorkomen van wanordelijkheden en strafbare feiten, de bescherming van de gezondheid of de goede zeden of voor de bescherming van de rechten en vrijheden van anderen. </a:t>
            </a:r>
          </a:p>
        </p:txBody>
      </p:sp>
    </p:spTree>
    <p:extLst>
      <p:ext uri="{BB962C8B-B14F-4D97-AF65-F5344CB8AC3E}">
        <p14:creationId xmlns:p14="http://schemas.microsoft.com/office/powerpoint/2010/main" val="228827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0608D-6866-44CB-BD3C-A5AA3666EEEC}"/>
              </a:ext>
            </a:extLst>
          </p:cNvPr>
          <p:cNvSpPr>
            <a:spLocks noGrp="1"/>
          </p:cNvSpPr>
          <p:nvPr>
            <p:ph type="title"/>
          </p:nvPr>
        </p:nvSpPr>
        <p:spPr/>
        <p:txBody>
          <a:bodyPr/>
          <a:lstStyle/>
          <a:p>
            <a:r>
              <a:rPr lang="nl-NL" dirty="0"/>
              <a:t>4. Is het recht op gegevensbescherming hetzelfde als het recht op privacy? </a:t>
            </a:r>
          </a:p>
        </p:txBody>
      </p:sp>
      <p:sp>
        <p:nvSpPr>
          <p:cNvPr id="3" name="Tijdelijke aanduiding voor inhoud 2">
            <a:extLst>
              <a:ext uri="{FF2B5EF4-FFF2-40B4-BE49-F238E27FC236}">
                <a16:creationId xmlns:a16="http://schemas.microsoft.com/office/drawing/2014/main" id="{755B5A31-205E-485F-AE3E-607976EDE1ED}"/>
              </a:ext>
            </a:extLst>
          </p:cNvPr>
          <p:cNvSpPr>
            <a:spLocks noGrp="1"/>
          </p:cNvSpPr>
          <p:nvPr>
            <p:ph idx="1"/>
          </p:nvPr>
        </p:nvSpPr>
        <p:spPr/>
        <p:txBody>
          <a:bodyPr>
            <a:normAutofit fontScale="70000" lnSpcReduction="20000"/>
          </a:bodyPr>
          <a:lstStyle/>
          <a:p>
            <a:r>
              <a:rPr lang="nl-NL" dirty="0"/>
              <a:t>HANDVEST VAN DE GRONDRECHTEN VAN DE EUROPESE UNIE</a:t>
            </a:r>
          </a:p>
          <a:p>
            <a:r>
              <a:rPr lang="nl-NL" dirty="0"/>
              <a:t>Artikel 7</a:t>
            </a:r>
          </a:p>
          <a:p>
            <a:r>
              <a:rPr lang="nl-NL" dirty="0"/>
              <a:t>Eerbiediging van het </a:t>
            </a:r>
            <a:r>
              <a:rPr lang="nl-NL" dirty="0" err="1"/>
              <a:t>privé-leven</a:t>
            </a:r>
            <a:r>
              <a:rPr lang="nl-NL" dirty="0"/>
              <a:t> en het familie- en gezinsleven</a:t>
            </a:r>
          </a:p>
          <a:p>
            <a:r>
              <a:rPr lang="nl-NL" dirty="0"/>
              <a:t>Eenieder heeft recht op eerbiediging van zijn </a:t>
            </a:r>
            <a:r>
              <a:rPr lang="nl-NL" dirty="0" err="1"/>
              <a:t>privé-leven</a:t>
            </a:r>
            <a:r>
              <a:rPr lang="nl-NL" dirty="0"/>
              <a:t>, zijn familie- en gezinsleven, zijn woning en zijn communicatie.</a:t>
            </a:r>
          </a:p>
          <a:p>
            <a:r>
              <a:rPr lang="nl-NL" dirty="0"/>
              <a:t>Artikel 8</a:t>
            </a:r>
          </a:p>
          <a:p>
            <a:r>
              <a:rPr lang="nl-NL" dirty="0"/>
              <a:t>Bescherming van persoonsgegevens</a:t>
            </a:r>
          </a:p>
          <a:p>
            <a:r>
              <a:rPr lang="nl-NL" dirty="0"/>
              <a:t>1. Eenieder heeft recht op bescherming van de hem betreffende persoonsgegevens.</a:t>
            </a:r>
          </a:p>
          <a:p>
            <a:r>
              <a:rPr lang="nl-NL" dirty="0"/>
              <a:t>2. Deze gegevens moeten eerlijk worden verwerkt, voor bepaalde doeleinden en met toestemming van de betrokkene of op basis van een andere gerechtvaardigde grondslag waarin de wet voorziet. Eenieder heeft recht op toegang tot de over hem verzamelde gegevens en op rectificatie daarvan.</a:t>
            </a:r>
          </a:p>
          <a:p>
            <a:r>
              <a:rPr lang="nl-NL" dirty="0"/>
              <a:t>3. Een onafhankelijke autoriteit ziet toe op de naleving van deze regels.</a:t>
            </a:r>
          </a:p>
          <a:p>
            <a:endParaRPr lang="nl-NL" dirty="0"/>
          </a:p>
        </p:txBody>
      </p:sp>
    </p:spTree>
    <p:extLst>
      <p:ext uri="{BB962C8B-B14F-4D97-AF65-F5344CB8AC3E}">
        <p14:creationId xmlns:p14="http://schemas.microsoft.com/office/powerpoint/2010/main" val="208056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E30C2-EE5D-4802-9ECD-AB182B34857E}"/>
              </a:ext>
            </a:extLst>
          </p:cNvPr>
          <p:cNvSpPr>
            <a:spLocks noGrp="1"/>
          </p:cNvSpPr>
          <p:nvPr>
            <p:ph type="title"/>
          </p:nvPr>
        </p:nvSpPr>
        <p:spPr/>
        <p:txBody>
          <a:bodyPr/>
          <a:lstStyle/>
          <a:p>
            <a:r>
              <a:rPr lang="nl-NL" dirty="0"/>
              <a:t>4. Is het recht op gegevensbescherming hetzelfde als het recht op privacy? </a:t>
            </a:r>
          </a:p>
        </p:txBody>
      </p:sp>
      <p:sp>
        <p:nvSpPr>
          <p:cNvPr id="3" name="Tijdelijke aanduiding voor inhoud 2">
            <a:extLst>
              <a:ext uri="{FF2B5EF4-FFF2-40B4-BE49-F238E27FC236}">
                <a16:creationId xmlns:a16="http://schemas.microsoft.com/office/drawing/2014/main" id="{0F597E0A-48EF-4464-B9F8-BE315D729423}"/>
              </a:ext>
            </a:extLst>
          </p:cNvPr>
          <p:cNvSpPr>
            <a:spLocks noGrp="1"/>
          </p:cNvSpPr>
          <p:nvPr>
            <p:ph idx="1"/>
          </p:nvPr>
        </p:nvSpPr>
        <p:spPr/>
        <p:txBody>
          <a:bodyPr/>
          <a:lstStyle/>
          <a:p>
            <a:r>
              <a:rPr lang="nl-NL" b="1" dirty="0"/>
              <a:t>Universele Verklaring van de Rechten van de Mens</a:t>
            </a:r>
          </a:p>
          <a:p>
            <a:r>
              <a:rPr lang="nl-NL" b="1" dirty="0"/>
              <a:t>Artikel 12</a:t>
            </a:r>
          </a:p>
          <a:p>
            <a:r>
              <a:rPr lang="nl-NL" dirty="0"/>
              <a:t>Niemand zal onderworpen worden aan willekeurige inmenging in zijn persoonlijke aangelegenheden, in zijn gezin, zijn tehuis of zijn briefwisseling, noch aan enige aantasting van zijn eer of goede naam. Tegen een dergelijke inmenging of aantasting heeft eenieder recht op bescherming door de wet.</a:t>
            </a:r>
          </a:p>
          <a:p>
            <a:endParaRPr lang="nl-NL" dirty="0"/>
          </a:p>
        </p:txBody>
      </p:sp>
    </p:spTree>
    <p:extLst>
      <p:ext uri="{BB962C8B-B14F-4D97-AF65-F5344CB8AC3E}">
        <p14:creationId xmlns:p14="http://schemas.microsoft.com/office/powerpoint/2010/main" val="40885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A49B6-8549-4CB6-8273-ABB5AC0A9A62}"/>
              </a:ext>
            </a:extLst>
          </p:cNvPr>
          <p:cNvSpPr>
            <a:spLocks noGrp="1"/>
          </p:cNvSpPr>
          <p:nvPr>
            <p:ph type="title"/>
          </p:nvPr>
        </p:nvSpPr>
        <p:spPr/>
        <p:txBody>
          <a:bodyPr/>
          <a:lstStyle/>
          <a:p>
            <a:r>
              <a:rPr lang="nl-NL" dirty="0"/>
              <a:t>4. Is het recht op gegevensbescherming hetzelfde als het recht op privacy? </a:t>
            </a:r>
          </a:p>
        </p:txBody>
      </p:sp>
      <p:sp>
        <p:nvSpPr>
          <p:cNvPr id="3" name="Tijdelijke aanduiding voor inhoud 2">
            <a:extLst>
              <a:ext uri="{FF2B5EF4-FFF2-40B4-BE49-F238E27FC236}">
                <a16:creationId xmlns:a16="http://schemas.microsoft.com/office/drawing/2014/main" id="{DEA073A4-78D7-4D01-9190-30D1D059C82E}"/>
              </a:ext>
            </a:extLst>
          </p:cNvPr>
          <p:cNvSpPr>
            <a:spLocks noGrp="1"/>
          </p:cNvSpPr>
          <p:nvPr>
            <p:ph idx="1"/>
          </p:nvPr>
        </p:nvSpPr>
        <p:spPr/>
        <p:txBody>
          <a:bodyPr>
            <a:normAutofit fontScale="92500" lnSpcReduction="10000"/>
          </a:bodyPr>
          <a:lstStyle/>
          <a:p>
            <a:r>
              <a:rPr lang="nl-NL" dirty="0"/>
              <a:t>1. Achtergrond privacy: eeuwenoud - verdeling private en publieke ruimte</a:t>
            </a:r>
          </a:p>
          <a:p>
            <a:r>
              <a:rPr lang="nl-NL" dirty="0"/>
              <a:t>2. Achtergrond gegevensbescherming: begint in de jaren 70 – gaat om de goede omgang met data</a:t>
            </a:r>
          </a:p>
          <a:p>
            <a:r>
              <a:rPr lang="nl-NL" dirty="0"/>
              <a:t>3. Verschil in materiele reikwijdte: privacy breder recht, maar er valt ook meer onder gegevensbescherming dan onder privacy</a:t>
            </a:r>
          </a:p>
          <a:p>
            <a:r>
              <a:rPr lang="nl-NL" dirty="0"/>
              <a:t>4. Verschil in mate van regulering: privacy met name op grondwet/strafrecht niveau – gegevensbescherming 1 A4tje naar nu de AVG</a:t>
            </a:r>
          </a:p>
          <a:p>
            <a:r>
              <a:rPr lang="nl-NL" dirty="0"/>
              <a:t>5. Alle verwijzingen naar privacy zijn in de AVG verwijderd – niet privacy </a:t>
            </a:r>
            <a:r>
              <a:rPr lang="nl-NL" dirty="0" err="1"/>
              <a:t>by</a:t>
            </a:r>
            <a:r>
              <a:rPr lang="nl-NL" dirty="0"/>
              <a:t> </a:t>
            </a:r>
            <a:r>
              <a:rPr lang="nl-NL" dirty="0" err="1"/>
              <a:t>desing</a:t>
            </a:r>
            <a:r>
              <a:rPr lang="nl-NL" dirty="0"/>
              <a:t>, privacy </a:t>
            </a:r>
            <a:r>
              <a:rPr lang="nl-NL" dirty="0" err="1"/>
              <a:t>officer</a:t>
            </a:r>
            <a:r>
              <a:rPr lang="nl-NL" dirty="0"/>
              <a:t>, of </a:t>
            </a:r>
            <a:r>
              <a:rPr lang="nl-NL" dirty="0" err="1"/>
              <a:t>pia</a:t>
            </a:r>
            <a:r>
              <a:rPr lang="nl-NL" dirty="0"/>
              <a:t> </a:t>
            </a:r>
          </a:p>
        </p:txBody>
      </p:sp>
    </p:spTree>
    <p:extLst>
      <p:ext uri="{BB962C8B-B14F-4D97-AF65-F5344CB8AC3E}">
        <p14:creationId xmlns:p14="http://schemas.microsoft.com/office/powerpoint/2010/main" val="124421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0B990-12EF-4A84-AB8E-5999C1A37AD0}"/>
              </a:ext>
            </a:extLst>
          </p:cNvPr>
          <p:cNvSpPr>
            <a:spLocks noGrp="1"/>
          </p:cNvSpPr>
          <p:nvPr>
            <p:ph type="title"/>
          </p:nvPr>
        </p:nvSpPr>
        <p:spPr/>
        <p:txBody>
          <a:bodyPr>
            <a:normAutofit/>
          </a:bodyPr>
          <a:lstStyle/>
          <a:p>
            <a:r>
              <a:rPr lang="nl-NL" dirty="0"/>
              <a:t>5. Het wie, wat, waar en waarom van de AVG?</a:t>
            </a:r>
          </a:p>
        </p:txBody>
      </p:sp>
      <p:sp>
        <p:nvSpPr>
          <p:cNvPr id="3" name="Tijdelijke aanduiding voor inhoud 2">
            <a:extLst>
              <a:ext uri="{FF2B5EF4-FFF2-40B4-BE49-F238E27FC236}">
                <a16:creationId xmlns:a16="http://schemas.microsoft.com/office/drawing/2014/main" id="{2186015E-000B-4D42-A528-3F109F939D3A}"/>
              </a:ext>
            </a:extLst>
          </p:cNvPr>
          <p:cNvSpPr>
            <a:spLocks noGrp="1"/>
          </p:cNvSpPr>
          <p:nvPr>
            <p:ph idx="1"/>
          </p:nvPr>
        </p:nvSpPr>
        <p:spPr/>
        <p:txBody>
          <a:bodyPr/>
          <a:lstStyle/>
          <a:p>
            <a:r>
              <a:rPr lang="nl-NL" dirty="0"/>
              <a:t>EU – 28 lidstaten – 27 op termijn</a:t>
            </a:r>
          </a:p>
          <a:p>
            <a:r>
              <a:rPr lang="nl-NL" dirty="0"/>
              <a:t>EU: achtergrond kolen en staal/economie</a:t>
            </a:r>
          </a:p>
          <a:p>
            <a:r>
              <a:rPr lang="nl-NL" dirty="0"/>
              <a:t>EU: Handvest + heel veel andere regulering op het gebied van o.a. telecom</a:t>
            </a:r>
          </a:p>
          <a:p>
            <a:r>
              <a:rPr lang="nl-NL" dirty="0"/>
              <a:t>EU: Hof van Justitie</a:t>
            </a:r>
          </a:p>
          <a:p>
            <a:r>
              <a:rPr lang="nl-NL" dirty="0"/>
              <a:t>Raad van Europa: 48 landen in Europa</a:t>
            </a:r>
          </a:p>
          <a:p>
            <a:r>
              <a:rPr lang="nl-NL" dirty="0"/>
              <a:t>Raad van Europa: EVRM </a:t>
            </a:r>
          </a:p>
          <a:p>
            <a:r>
              <a:rPr lang="nl-NL" dirty="0"/>
              <a:t>Raad van Europa: Primair op mensenrechten gericht</a:t>
            </a:r>
          </a:p>
        </p:txBody>
      </p:sp>
    </p:spTree>
    <p:extLst>
      <p:ext uri="{BB962C8B-B14F-4D97-AF65-F5344CB8AC3E}">
        <p14:creationId xmlns:p14="http://schemas.microsoft.com/office/powerpoint/2010/main" val="214061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3EEEE-D490-466A-A672-9471F0875E37}"/>
              </a:ext>
            </a:extLst>
          </p:cNvPr>
          <p:cNvSpPr>
            <a:spLocks noGrp="1"/>
          </p:cNvSpPr>
          <p:nvPr>
            <p:ph type="title"/>
          </p:nvPr>
        </p:nvSpPr>
        <p:spPr/>
        <p:txBody>
          <a:bodyPr/>
          <a:lstStyle/>
          <a:p>
            <a:r>
              <a:rPr lang="nl-NL" dirty="0"/>
              <a:t>5. Het wie, wat, waar en waarom van de AVG?</a:t>
            </a:r>
          </a:p>
        </p:txBody>
      </p:sp>
      <p:sp>
        <p:nvSpPr>
          <p:cNvPr id="3" name="Tijdelijke aanduiding voor inhoud 2">
            <a:extLst>
              <a:ext uri="{FF2B5EF4-FFF2-40B4-BE49-F238E27FC236}">
                <a16:creationId xmlns:a16="http://schemas.microsoft.com/office/drawing/2014/main" id="{E1990672-4BA5-4C38-90A1-9C75648E8642}"/>
              </a:ext>
            </a:extLst>
          </p:cNvPr>
          <p:cNvSpPr>
            <a:spLocks noGrp="1"/>
          </p:cNvSpPr>
          <p:nvPr>
            <p:ph idx="1"/>
          </p:nvPr>
        </p:nvSpPr>
        <p:spPr/>
        <p:txBody>
          <a:bodyPr>
            <a:normAutofit fontScale="92500" lnSpcReduction="20000"/>
          </a:bodyPr>
          <a:lstStyle/>
          <a:p>
            <a:r>
              <a:rPr lang="nl-NL" dirty="0"/>
              <a:t>28 landen: België, Bulgarije, Cyprus, Denemarken, Duitsland, Estland, Finland, Frankrijk, Griekenland, Hongarije, Ierland, Italië, Kroatië, Letland, Litouwen, Luxemburg, Malta, Koninkrijk der Nederlanden, Oostenrijk, Polen, Portugal, Roemenië, Slovenië, Slowakije, Spanje, Tsjechië, Verenigd Koninkrijk en Zweden. </a:t>
            </a:r>
          </a:p>
          <a:p>
            <a:r>
              <a:rPr lang="nl-NL" dirty="0"/>
              <a:t>+ ‘adequaat beschermingsniveau’ hebben. </a:t>
            </a:r>
          </a:p>
          <a:p>
            <a:r>
              <a:rPr lang="nl-NL" dirty="0"/>
              <a:t>+ een aantal landen heeft zich gecommitteerd aan een deel van de regels van de Europese Unie middels de Europese Vrijhandelszone, namelijk IJsland, Noorwegen, Zwitserland en Liechtenstein. Daarnaast is er een aantal landen dat graag lid wil worden van de Europese Unie, en dus in het algemeen geneigd is om de regels van de EU te volgen. Dat zijn Albanië, Montenegro, Servië, Macedonië, Bosnië Herzegovina, Kosovo en, voorlopig althans nog, Turkije. </a:t>
            </a:r>
          </a:p>
        </p:txBody>
      </p:sp>
    </p:spTree>
    <p:extLst>
      <p:ext uri="{BB962C8B-B14F-4D97-AF65-F5344CB8AC3E}">
        <p14:creationId xmlns:p14="http://schemas.microsoft.com/office/powerpoint/2010/main" val="337128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55FBC-CD94-45FE-8976-965303202FFA}"/>
              </a:ext>
            </a:extLst>
          </p:cNvPr>
          <p:cNvSpPr>
            <a:spLocks noGrp="1"/>
          </p:cNvSpPr>
          <p:nvPr>
            <p:ph type="title"/>
          </p:nvPr>
        </p:nvSpPr>
        <p:spPr/>
        <p:txBody>
          <a:bodyPr/>
          <a:lstStyle/>
          <a:p>
            <a:r>
              <a:rPr lang="nl-NL" dirty="0"/>
              <a:t>Overzicht vier weken</a:t>
            </a:r>
          </a:p>
        </p:txBody>
      </p:sp>
      <p:sp>
        <p:nvSpPr>
          <p:cNvPr id="3" name="Tijdelijke aanduiding voor inhoud 2">
            <a:extLst>
              <a:ext uri="{FF2B5EF4-FFF2-40B4-BE49-F238E27FC236}">
                <a16:creationId xmlns:a16="http://schemas.microsoft.com/office/drawing/2014/main" id="{92986335-1B6D-471D-B701-E5DFD21D78EB}"/>
              </a:ext>
            </a:extLst>
          </p:cNvPr>
          <p:cNvSpPr>
            <a:spLocks noGrp="1"/>
          </p:cNvSpPr>
          <p:nvPr>
            <p:ph idx="1"/>
          </p:nvPr>
        </p:nvSpPr>
        <p:spPr/>
        <p:txBody>
          <a:bodyPr/>
          <a:lstStyle/>
          <a:p>
            <a:r>
              <a:rPr lang="nl-NL" dirty="0"/>
              <a:t>8  januari   14.00-17.00 	C187 	Achtergrond AVG en aanpalende 					   	wetgeving</a:t>
            </a:r>
            <a:br>
              <a:rPr lang="nl-NL" dirty="0"/>
            </a:br>
            <a:endParaRPr lang="nl-NL" dirty="0"/>
          </a:p>
          <a:p>
            <a:r>
              <a:rPr lang="nl-NL" dirty="0"/>
              <a:t>16 januari  14.00-17.00 	C22  	Toepasselijkheid AVG en </a:t>
            </a:r>
          </a:p>
          <a:p>
            <a:pPr marL="0" indent="0">
              <a:buNone/>
            </a:pPr>
            <a:r>
              <a:rPr lang="nl-NL" dirty="0"/>
              <a:t>					algemene beginselen</a:t>
            </a:r>
            <a:br>
              <a:rPr lang="nl-NL" dirty="0"/>
            </a:br>
            <a:endParaRPr lang="nl-NL" dirty="0"/>
          </a:p>
          <a:p>
            <a:r>
              <a:rPr lang="nl-NL" dirty="0"/>
              <a:t>22 januari 14.00-17.00  	C22   	Verplichtingen in de AVG</a:t>
            </a:r>
            <a:br>
              <a:rPr lang="nl-NL" dirty="0"/>
            </a:br>
            <a:endParaRPr lang="nl-NL" dirty="0"/>
          </a:p>
          <a:p>
            <a:r>
              <a:rPr lang="nl-NL" dirty="0"/>
              <a:t>30 januari  9.00-12.00 	C15	Rechten in de AVG</a:t>
            </a:r>
          </a:p>
        </p:txBody>
      </p:sp>
    </p:spTree>
    <p:extLst>
      <p:ext uri="{BB962C8B-B14F-4D97-AF65-F5344CB8AC3E}">
        <p14:creationId xmlns:p14="http://schemas.microsoft.com/office/powerpoint/2010/main" val="361493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7156E-4174-4107-B596-369DDDFE3E4A}"/>
              </a:ext>
            </a:extLst>
          </p:cNvPr>
          <p:cNvSpPr>
            <a:spLocks noGrp="1"/>
          </p:cNvSpPr>
          <p:nvPr>
            <p:ph type="title"/>
          </p:nvPr>
        </p:nvSpPr>
        <p:spPr/>
        <p:txBody>
          <a:bodyPr/>
          <a:lstStyle/>
          <a:p>
            <a:r>
              <a:rPr lang="nl-NL" dirty="0"/>
              <a:t>5. Het wie, wat, waar en waarom van de AVG?</a:t>
            </a:r>
          </a:p>
        </p:txBody>
      </p:sp>
      <p:pic>
        <p:nvPicPr>
          <p:cNvPr id="4" name="Tijdelijke aanduiding voor inhoud 3">
            <a:extLst>
              <a:ext uri="{FF2B5EF4-FFF2-40B4-BE49-F238E27FC236}">
                <a16:creationId xmlns:a16="http://schemas.microsoft.com/office/drawing/2014/main" id="{D6CE9269-3FC5-4BEA-BBCE-312A321EAFBA}"/>
              </a:ext>
            </a:extLst>
          </p:cNvPr>
          <p:cNvPicPr>
            <a:picLocks noGrp="1" noChangeAspect="1"/>
          </p:cNvPicPr>
          <p:nvPr>
            <p:ph idx="1"/>
          </p:nvPr>
        </p:nvPicPr>
        <p:blipFill>
          <a:blip r:embed="rId2"/>
          <a:stretch>
            <a:fillRect/>
          </a:stretch>
        </p:blipFill>
        <p:spPr>
          <a:xfrm>
            <a:off x="2372185" y="1982695"/>
            <a:ext cx="5401560" cy="4722756"/>
          </a:xfrm>
          <a:prstGeom prst="rect">
            <a:avLst/>
          </a:prstGeom>
        </p:spPr>
      </p:pic>
    </p:spTree>
    <p:extLst>
      <p:ext uri="{BB962C8B-B14F-4D97-AF65-F5344CB8AC3E}">
        <p14:creationId xmlns:p14="http://schemas.microsoft.com/office/powerpoint/2010/main" val="188258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6DE10-8084-4C43-A550-3B0978C194E2}"/>
              </a:ext>
            </a:extLst>
          </p:cNvPr>
          <p:cNvSpPr>
            <a:spLocks noGrp="1"/>
          </p:cNvSpPr>
          <p:nvPr>
            <p:ph type="title"/>
          </p:nvPr>
        </p:nvSpPr>
        <p:spPr/>
        <p:txBody>
          <a:bodyPr/>
          <a:lstStyle/>
          <a:p>
            <a:r>
              <a:rPr lang="nl-NL" dirty="0"/>
              <a:t>5. Het wie, wat, waar en waarom van de AVG?</a:t>
            </a:r>
          </a:p>
        </p:txBody>
      </p:sp>
      <p:sp>
        <p:nvSpPr>
          <p:cNvPr id="3" name="Tijdelijke aanduiding voor inhoud 2">
            <a:extLst>
              <a:ext uri="{FF2B5EF4-FFF2-40B4-BE49-F238E27FC236}">
                <a16:creationId xmlns:a16="http://schemas.microsoft.com/office/drawing/2014/main" id="{422F7DB4-FDE2-4618-8C61-14425D89EEBD}"/>
              </a:ext>
            </a:extLst>
          </p:cNvPr>
          <p:cNvSpPr>
            <a:spLocks noGrp="1"/>
          </p:cNvSpPr>
          <p:nvPr>
            <p:ph idx="1"/>
          </p:nvPr>
        </p:nvSpPr>
        <p:spPr/>
        <p:txBody>
          <a:bodyPr>
            <a:normAutofit fontScale="77500" lnSpcReduction="20000"/>
          </a:bodyPr>
          <a:lstStyle/>
          <a:p>
            <a:r>
              <a:rPr lang="nl-NL" dirty="0"/>
              <a:t>- Een Richtlijn is een document dat is aangenomen door de EU, maar dat landen vervolgens in nationale wetten moeten overnemen (dat wordt ‘implementatie’ genoemd). De Richtlijn bescherming persoonsgegevens moest dus in Nederland geïmplementeerd en dat is gebeurd in de Wet bescherming persoonsgegevens. Ook andere landen van de EU, zoals Duitsland, België en Frankrijk, hebben soortgelijke nationale wetten waarin ze de regels uit de Richtlijn implementeerden. Er is bij een Richtlijn wat speelruimte voor landen om hun eigen interpretatie van de regels te geven en de regels op hun eigen manier vast te leggen in nationale wetgeving. Dit leidt er dus toe dat elk land een iets andere nationale wet heeft, en er verschil is tussen het gegevensbeschermingsrecht in bijvoorbeeld Duitsland en Nederland. </a:t>
            </a:r>
          </a:p>
          <a:p>
            <a:r>
              <a:rPr lang="nl-NL" dirty="0"/>
              <a:t>- Een Verordening heeft in tegenstelling tot een Richtlijn ‘direct effect’. Dat betekent dat burgers zich direct op de Verordening kunnen beroepen en dus hebben organisaties die persoonsgegevens verwerken de Verordening als zodanig te respecteren. Waar er concrete regels, plichten en rechten in de Algemene Verordening Gegevensbescherming staan hoeven deze regels niet op nationaal niveau in wetten worden neergelegd (zoals bij een Richtlijn het geval is). </a:t>
            </a:r>
          </a:p>
          <a:p>
            <a:endParaRPr lang="nl-NL" dirty="0"/>
          </a:p>
        </p:txBody>
      </p:sp>
    </p:spTree>
    <p:extLst>
      <p:ext uri="{BB962C8B-B14F-4D97-AF65-F5344CB8AC3E}">
        <p14:creationId xmlns:p14="http://schemas.microsoft.com/office/powerpoint/2010/main" val="418764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089C6-CFB8-4B09-B3FD-1E821295CCEC}"/>
              </a:ext>
            </a:extLst>
          </p:cNvPr>
          <p:cNvSpPr>
            <a:spLocks noGrp="1"/>
          </p:cNvSpPr>
          <p:nvPr>
            <p:ph type="title"/>
          </p:nvPr>
        </p:nvSpPr>
        <p:spPr/>
        <p:txBody>
          <a:bodyPr/>
          <a:lstStyle/>
          <a:p>
            <a:r>
              <a:rPr lang="nl-NL" dirty="0"/>
              <a:t>5. Het wie, wat, waar en waarom van de AVG?</a:t>
            </a:r>
          </a:p>
        </p:txBody>
      </p:sp>
      <p:sp>
        <p:nvSpPr>
          <p:cNvPr id="3" name="Tijdelijke aanduiding voor inhoud 2">
            <a:extLst>
              <a:ext uri="{FF2B5EF4-FFF2-40B4-BE49-F238E27FC236}">
                <a16:creationId xmlns:a16="http://schemas.microsoft.com/office/drawing/2014/main" id="{D176B80D-D5CF-4894-B199-C08A24D9EDFC}"/>
              </a:ext>
            </a:extLst>
          </p:cNvPr>
          <p:cNvSpPr>
            <a:spLocks noGrp="1"/>
          </p:cNvSpPr>
          <p:nvPr>
            <p:ph idx="1"/>
          </p:nvPr>
        </p:nvSpPr>
        <p:spPr/>
        <p:txBody>
          <a:bodyPr>
            <a:normAutofit fontScale="85000" lnSpcReduction="20000"/>
          </a:bodyPr>
          <a:lstStyle/>
          <a:p>
            <a:r>
              <a:rPr lang="nl-NL" dirty="0"/>
              <a:t>1. Er bestonden grote verschillen in de manier waarop landen van de Europese Unie de regels uit de Richtlijn in hun nationale wetgeving hadden geïmplementeerd. </a:t>
            </a:r>
          </a:p>
          <a:p>
            <a:r>
              <a:rPr lang="nl-NL" dirty="0"/>
              <a:t>2. Het tweede probleem was dat de handhaving van de gegevensbeschermingsregels nog steeds op landelijk niveau gebeurde. </a:t>
            </a:r>
          </a:p>
          <a:p>
            <a:r>
              <a:rPr lang="nl-NL" dirty="0"/>
              <a:t>3. Omdat er weinig mogelijkheden waren voor sancties en boetes waren neergelegd in de Richtlijn bescherming persoonsgegevens, was de praktijk dat niet alle bedrijven en organisaties het even nauw namen met de gegevensbeschermingsregels. </a:t>
            </a:r>
          </a:p>
          <a:p>
            <a:r>
              <a:rPr lang="nl-NL" dirty="0"/>
              <a:t>4. Het gegevensbeschermingsrecht gaat nu nog primair uit van controle en handhaving vanuit de door de overheid ingestelde handhavingsorganisatie. </a:t>
            </a:r>
          </a:p>
          <a:p>
            <a:r>
              <a:rPr lang="nl-NL" dirty="0"/>
              <a:t>5. In de Richtlijn stond een klein aantal rechten van datasubjecten, de personen over wie persoonsgegevens worden verwerkt.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5433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0820C-566C-4ABE-A0BE-A98268D42899}"/>
              </a:ext>
            </a:extLst>
          </p:cNvPr>
          <p:cNvSpPr>
            <a:spLocks noGrp="1"/>
          </p:cNvSpPr>
          <p:nvPr>
            <p:ph type="title"/>
          </p:nvPr>
        </p:nvSpPr>
        <p:spPr/>
        <p:txBody>
          <a:bodyPr>
            <a:normAutofit/>
          </a:bodyPr>
          <a:lstStyle/>
          <a:p>
            <a:r>
              <a:rPr lang="nl-NL" dirty="0"/>
              <a:t>6.Waarom is het belangrijk om de Verordening te respecteren? </a:t>
            </a:r>
          </a:p>
        </p:txBody>
      </p:sp>
      <p:sp>
        <p:nvSpPr>
          <p:cNvPr id="3" name="Tijdelijke aanduiding voor inhoud 2">
            <a:extLst>
              <a:ext uri="{FF2B5EF4-FFF2-40B4-BE49-F238E27FC236}">
                <a16:creationId xmlns:a16="http://schemas.microsoft.com/office/drawing/2014/main" id="{50B7C6F7-2557-4C4A-A810-F5213798580D}"/>
              </a:ext>
            </a:extLst>
          </p:cNvPr>
          <p:cNvSpPr>
            <a:spLocks noGrp="1"/>
          </p:cNvSpPr>
          <p:nvPr>
            <p:ph idx="1"/>
          </p:nvPr>
        </p:nvSpPr>
        <p:spPr/>
        <p:txBody>
          <a:bodyPr>
            <a:normAutofit/>
          </a:bodyPr>
          <a:lstStyle/>
          <a:p>
            <a:r>
              <a:rPr lang="nl-NL" dirty="0"/>
              <a:t>1. Partnerorganisaties: </a:t>
            </a:r>
          </a:p>
          <a:p>
            <a:r>
              <a:rPr lang="nl-NL" dirty="0"/>
              <a:t>2. Klantencontacten: </a:t>
            </a:r>
          </a:p>
          <a:p>
            <a:r>
              <a:rPr lang="nl-NL" dirty="0"/>
              <a:t>3. Reputatie(schade) </a:t>
            </a:r>
          </a:p>
          <a:p>
            <a:r>
              <a:rPr lang="nl-NL" dirty="0"/>
              <a:t>4. Organisatie-inrichting: </a:t>
            </a:r>
          </a:p>
          <a:p>
            <a:r>
              <a:rPr lang="nl-NL" dirty="0"/>
              <a:t>5. Sancties en boetes: </a:t>
            </a:r>
          </a:p>
          <a:p>
            <a:endParaRPr lang="nl-NL" dirty="0"/>
          </a:p>
        </p:txBody>
      </p:sp>
    </p:spTree>
    <p:extLst>
      <p:ext uri="{BB962C8B-B14F-4D97-AF65-F5344CB8AC3E}">
        <p14:creationId xmlns:p14="http://schemas.microsoft.com/office/powerpoint/2010/main" val="409897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3EB4C-15DE-4046-B747-985623D1B9BA}"/>
              </a:ext>
            </a:extLst>
          </p:cNvPr>
          <p:cNvSpPr>
            <a:spLocks noGrp="1"/>
          </p:cNvSpPr>
          <p:nvPr>
            <p:ph type="title"/>
          </p:nvPr>
        </p:nvSpPr>
        <p:spPr/>
        <p:txBody>
          <a:bodyPr/>
          <a:lstStyle/>
          <a:p>
            <a:r>
              <a:rPr lang="nl-NL" dirty="0"/>
              <a:t>6.Waarom is het belangrijk om de Verordening te respecteren? </a:t>
            </a:r>
          </a:p>
        </p:txBody>
      </p:sp>
      <p:sp>
        <p:nvSpPr>
          <p:cNvPr id="3" name="Tijdelijke aanduiding voor inhoud 2">
            <a:extLst>
              <a:ext uri="{FF2B5EF4-FFF2-40B4-BE49-F238E27FC236}">
                <a16:creationId xmlns:a16="http://schemas.microsoft.com/office/drawing/2014/main" id="{D93B0FEE-F037-4334-9A73-62D29E937FF8}"/>
              </a:ext>
            </a:extLst>
          </p:cNvPr>
          <p:cNvSpPr>
            <a:spLocks noGrp="1"/>
          </p:cNvSpPr>
          <p:nvPr>
            <p:ph idx="1"/>
          </p:nvPr>
        </p:nvSpPr>
        <p:spPr/>
        <p:txBody>
          <a:bodyPr>
            <a:normAutofit fontScale="92500" lnSpcReduction="20000"/>
          </a:bodyPr>
          <a:lstStyle/>
          <a:p>
            <a:r>
              <a:rPr lang="nl-NL" b="1" dirty="0"/>
              <a:t>Administratieve geldboeten kunnen oplopen tot: </a:t>
            </a:r>
            <a:endParaRPr lang="nl-NL" dirty="0"/>
          </a:p>
          <a:p>
            <a:pPr lvl="1"/>
            <a:r>
              <a:rPr lang="en-US" dirty="0"/>
              <a:t>- </a:t>
            </a:r>
            <a:r>
              <a:rPr lang="en-US" b="1" dirty="0"/>
              <a:t>10 000 000 Euro of, </a:t>
            </a:r>
            <a:endParaRPr lang="en-US" dirty="0"/>
          </a:p>
          <a:p>
            <a:pPr lvl="1"/>
            <a:r>
              <a:rPr lang="nl-NL" dirty="0"/>
              <a:t>- </a:t>
            </a:r>
            <a:r>
              <a:rPr lang="nl-NL" b="1" dirty="0"/>
              <a:t>voor een onderneming, tot 2 % van de totale wereldwijde jaaromzet in het voorgaande boekjaar, indien dit cijfer hoger is,</a:t>
            </a:r>
            <a:br>
              <a:rPr lang="nl-NL" b="1" dirty="0"/>
            </a:br>
            <a:r>
              <a:rPr lang="nl-NL" b="1" dirty="0"/>
              <a:t> </a:t>
            </a:r>
            <a:endParaRPr lang="nl-NL" dirty="0"/>
          </a:p>
          <a:p>
            <a:r>
              <a:rPr lang="nl-NL" b="1" dirty="0"/>
              <a:t>in het geval één van de volgende regels wordt overtreden: </a:t>
            </a:r>
          </a:p>
          <a:p>
            <a:pPr lvl="1"/>
            <a:r>
              <a:rPr lang="nl-NL" dirty="0"/>
              <a:t>minderjarige om toestemming 	</a:t>
            </a:r>
          </a:p>
          <a:p>
            <a:pPr lvl="1"/>
            <a:r>
              <a:rPr lang="nl-NL" dirty="0"/>
              <a:t>Documentatieplicht</a:t>
            </a:r>
          </a:p>
          <a:p>
            <a:pPr lvl="1"/>
            <a:r>
              <a:rPr lang="nl-NL" dirty="0"/>
              <a:t>Data </a:t>
            </a:r>
            <a:r>
              <a:rPr lang="nl-NL" dirty="0" err="1"/>
              <a:t>Protection</a:t>
            </a:r>
            <a:r>
              <a:rPr lang="nl-NL" dirty="0"/>
              <a:t> </a:t>
            </a:r>
            <a:r>
              <a:rPr lang="nl-NL" dirty="0" err="1"/>
              <a:t>Officer</a:t>
            </a:r>
            <a:endParaRPr lang="nl-NL" dirty="0"/>
          </a:p>
          <a:p>
            <a:pPr lvl="1"/>
            <a:r>
              <a:rPr lang="nl-NL" dirty="0"/>
              <a:t>Data </a:t>
            </a:r>
            <a:r>
              <a:rPr lang="nl-NL" dirty="0" err="1"/>
              <a:t>Protection</a:t>
            </a:r>
            <a:r>
              <a:rPr lang="nl-NL" dirty="0"/>
              <a:t> Impact </a:t>
            </a:r>
            <a:r>
              <a:rPr lang="nl-NL" dirty="0" err="1"/>
              <a:t>Assessement</a:t>
            </a:r>
            <a:r>
              <a:rPr lang="nl-NL" dirty="0"/>
              <a:t> </a:t>
            </a:r>
          </a:p>
          <a:p>
            <a:pPr lvl="1"/>
            <a:r>
              <a:rPr lang="nl-NL" dirty="0"/>
              <a:t>Technische en organisatorische veiligheidsmaatregelen</a:t>
            </a:r>
          </a:p>
          <a:p>
            <a:pPr lvl="1"/>
            <a:r>
              <a:rPr lang="nl-NL" dirty="0"/>
              <a:t>Meldplicht datalekken</a:t>
            </a:r>
          </a:p>
          <a:p>
            <a:pPr lvl="1"/>
            <a:r>
              <a:rPr lang="nl-NL" dirty="0"/>
              <a:t>Certificeringsprogramma 	</a:t>
            </a:r>
          </a:p>
          <a:p>
            <a:endParaRPr lang="nl-NL" dirty="0"/>
          </a:p>
        </p:txBody>
      </p:sp>
    </p:spTree>
    <p:extLst>
      <p:ext uri="{BB962C8B-B14F-4D97-AF65-F5344CB8AC3E}">
        <p14:creationId xmlns:p14="http://schemas.microsoft.com/office/powerpoint/2010/main" val="236741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6A4A6-287B-4868-9A99-4418D0AB64C0}"/>
              </a:ext>
            </a:extLst>
          </p:cNvPr>
          <p:cNvSpPr>
            <a:spLocks noGrp="1"/>
          </p:cNvSpPr>
          <p:nvPr>
            <p:ph type="title"/>
          </p:nvPr>
        </p:nvSpPr>
        <p:spPr/>
        <p:txBody>
          <a:bodyPr/>
          <a:lstStyle/>
          <a:p>
            <a:r>
              <a:rPr lang="nl-NL" dirty="0"/>
              <a:t>6.Waarom is het belangrijk om de Verordening te respecteren? </a:t>
            </a:r>
          </a:p>
        </p:txBody>
      </p:sp>
      <p:sp>
        <p:nvSpPr>
          <p:cNvPr id="3" name="Tijdelijke aanduiding voor inhoud 2">
            <a:extLst>
              <a:ext uri="{FF2B5EF4-FFF2-40B4-BE49-F238E27FC236}">
                <a16:creationId xmlns:a16="http://schemas.microsoft.com/office/drawing/2014/main" id="{F161804C-ACE8-4A9D-A84C-C233251DC300}"/>
              </a:ext>
            </a:extLst>
          </p:cNvPr>
          <p:cNvSpPr>
            <a:spLocks noGrp="1"/>
          </p:cNvSpPr>
          <p:nvPr>
            <p:ph idx="1"/>
          </p:nvPr>
        </p:nvSpPr>
        <p:spPr/>
        <p:txBody>
          <a:bodyPr>
            <a:normAutofit fontScale="92500" lnSpcReduction="20000"/>
          </a:bodyPr>
          <a:lstStyle/>
          <a:p>
            <a:r>
              <a:rPr lang="nl-NL" b="1" dirty="0"/>
              <a:t>Administratieve geldboeten kunnen oplopen tot: </a:t>
            </a:r>
            <a:endParaRPr lang="nl-NL" dirty="0"/>
          </a:p>
          <a:p>
            <a:pPr lvl="1"/>
            <a:r>
              <a:rPr lang="en-US" dirty="0"/>
              <a:t>- 20 000 000 Euro of, </a:t>
            </a:r>
          </a:p>
          <a:p>
            <a:pPr lvl="1"/>
            <a:r>
              <a:rPr lang="nl-NL" dirty="0"/>
              <a:t>- </a:t>
            </a:r>
            <a:r>
              <a:rPr lang="nl-NL" b="1" dirty="0"/>
              <a:t>voor een onderneming, tot 4 % van de totale wereldwijde jaaromzet in het voorgaande boekjaar, indien dit cijfer hoger is, </a:t>
            </a:r>
            <a:br>
              <a:rPr lang="nl-NL" b="1" dirty="0"/>
            </a:br>
            <a:endParaRPr lang="nl-NL" dirty="0"/>
          </a:p>
          <a:p>
            <a:r>
              <a:rPr lang="nl-NL" b="1" dirty="0"/>
              <a:t>in het geval één van de volgende regels wordt overtreden: </a:t>
            </a:r>
          </a:p>
          <a:p>
            <a:pPr lvl="1"/>
            <a:r>
              <a:rPr lang="nl-NL" b="1" dirty="0"/>
              <a:t>Fair Information </a:t>
            </a:r>
            <a:r>
              <a:rPr lang="nl-NL" b="1" dirty="0" err="1"/>
              <a:t>Principles</a:t>
            </a:r>
            <a:endParaRPr lang="nl-NL" b="1" dirty="0"/>
          </a:p>
          <a:p>
            <a:pPr lvl="1"/>
            <a:r>
              <a:rPr lang="nl-NL" dirty="0"/>
              <a:t>Geen legitieme verwerkingsgrondslag 	</a:t>
            </a:r>
          </a:p>
          <a:p>
            <a:pPr lvl="1"/>
            <a:r>
              <a:rPr lang="nl-NL" dirty="0"/>
              <a:t>Geen legitieme verwerkingsgrondslag bijzondere persoonsgegevens</a:t>
            </a:r>
          </a:p>
          <a:p>
            <a:pPr lvl="1"/>
            <a:r>
              <a:rPr lang="nl-NL" dirty="0"/>
              <a:t>Geen legitieme verwerkingsgrondslag doorvoer gegevens	</a:t>
            </a:r>
          </a:p>
          <a:p>
            <a:pPr lvl="1"/>
            <a:r>
              <a:rPr lang="nl-NL" dirty="0"/>
              <a:t>Transparantiebeginsel</a:t>
            </a:r>
          </a:p>
          <a:p>
            <a:pPr lvl="1"/>
            <a:r>
              <a:rPr lang="nl-NL" dirty="0"/>
              <a:t>Rechten datasubject</a:t>
            </a:r>
          </a:p>
          <a:p>
            <a:pPr lvl="1"/>
            <a:r>
              <a:rPr lang="nl-NL" dirty="0"/>
              <a:t>Aanwijzingen AP	</a:t>
            </a:r>
          </a:p>
          <a:p>
            <a:pPr lvl="1"/>
            <a:endParaRPr lang="nl-NL" dirty="0"/>
          </a:p>
          <a:p>
            <a:endParaRPr lang="nl-NL" dirty="0"/>
          </a:p>
        </p:txBody>
      </p:sp>
    </p:spTree>
    <p:extLst>
      <p:ext uri="{BB962C8B-B14F-4D97-AF65-F5344CB8AC3E}">
        <p14:creationId xmlns:p14="http://schemas.microsoft.com/office/powerpoint/2010/main" val="2393191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75918-41F4-4E3B-B6CD-801AC4E4A3FB}"/>
              </a:ext>
            </a:extLst>
          </p:cNvPr>
          <p:cNvSpPr>
            <a:spLocks noGrp="1"/>
          </p:cNvSpPr>
          <p:nvPr>
            <p:ph type="title"/>
          </p:nvPr>
        </p:nvSpPr>
        <p:spPr/>
        <p:txBody>
          <a:bodyPr/>
          <a:lstStyle/>
          <a:p>
            <a:r>
              <a:rPr lang="nl-NL" dirty="0"/>
              <a:t>Pauze</a:t>
            </a:r>
          </a:p>
        </p:txBody>
      </p:sp>
      <p:pic>
        <p:nvPicPr>
          <p:cNvPr id="5" name="Tijdelijke aanduiding voor inhoud 4">
            <a:extLst>
              <a:ext uri="{FF2B5EF4-FFF2-40B4-BE49-F238E27FC236}">
                <a16:creationId xmlns:a16="http://schemas.microsoft.com/office/drawing/2014/main" id="{192F5636-1370-41FE-A335-8BF5C5B16EE0}"/>
              </a:ext>
            </a:extLst>
          </p:cNvPr>
          <p:cNvPicPr>
            <a:picLocks noGrp="1" noChangeAspect="1"/>
          </p:cNvPicPr>
          <p:nvPr>
            <p:ph idx="1"/>
          </p:nvPr>
        </p:nvPicPr>
        <p:blipFill>
          <a:blip r:embed="rId2"/>
          <a:stretch>
            <a:fillRect/>
          </a:stretch>
        </p:blipFill>
        <p:spPr>
          <a:xfrm>
            <a:off x="3088746" y="2336800"/>
            <a:ext cx="4798484" cy="3598863"/>
          </a:xfrm>
        </p:spPr>
      </p:pic>
    </p:spTree>
    <p:extLst>
      <p:ext uri="{BB962C8B-B14F-4D97-AF65-F5344CB8AC3E}">
        <p14:creationId xmlns:p14="http://schemas.microsoft.com/office/powerpoint/2010/main" val="116574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F2909-0931-484F-B6BE-8A2B2CDB1358}"/>
              </a:ext>
            </a:extLst>
          </p:cNvPr>
          <p:cNvSpPr>
            <a:spLocks noGrp="1"/>
          </p:cNvSpPr>
          <p:nvPr>
            <p:ph type="title"/>
          </p:nvPr>
        </p:nvSpPr>
        <p:spPr/>
        <p:txBody>
          <a:bodyPr/>
          <a:lstStyle/>
          <a:p>
            <a:r>
              <a:rPr lang="nl-NL" dirty="0"/>
              <a:t>Overzicht tweede uur</a:t>
            </a:r>
          </a:p>
        </p:txBody>
      </p:sp>
      <p:sp>
        <p:nvSpPr>
          <p:cNvPr id="3" name="Tijdelijke aanduiding voor inhoud 2">
            <a:extLst>
              <a:ext uri="{FF2B5EF4-FFF2-40B4-BE49-F238E27FC236}">
                <a16:creationId xmlns:a16="http://schemas.microsoft.com/office/drawing/2014/main" id="{D9EDB10A-1075-49EF-B5B9-D6B748F38654}"/>
              </a:ext>
            </a:extLst>
          </p:cNvPr>
          <p:cNvSpPr>
            <a:spLocks noGrp="1"/>
          </p:cNvSpPr>
          <p:nvPr>
            <p:ph idx="1"/>
          </p:nvPr>
        </p:nvSpPr>
        <p:spPr/>
        <p:txBody>
          <a:bodyPr/>
          <a:lstStyle/>
          <a:p>
            <a:r>
              <a:rPr lang="nl-NL" dirty="0"/>
              <a:t>(1) Sectorspecifieke wetgeving</a:t>
            </a:r>
          </a:p>
          <a:p>
            <a:r>
              <a:rPr lang="nl-NL" dirty="0"/>
              <a:t>(2) De Uitvoeringswet: </a:t>
            </a:r>
          </a:p>
          <a:p>
            <a:r>
              <a:rPr lang="nl-NL" dirty="0"/>
              <a:t>(3) Zelfreguleringsmechanismen: </a:t>
            </a:r>
          </a:p>
          <a:p>
            <a:r>
              <a:rPr lang="nl-NL" dirty="0"/>
              <a:t>(4) De Autoriteit Persoonsgegevens, het Comité en de Commissie </a:t>
            </a:r>
          </a:p>
          <a:p>
            <a:r>
              <a:rPr lang="nl-NL" dirty="0"/>
              <a:t>(5) De rechter: </a:t>
            </a:r>
          </a:p>
          <a:p>
            <a:r>
              <a:rPr lang="nl-NL" dirty="0"/>
              <a:t>(6) Gedragscode wetenschappelijk onderzoek</a:t>
            </a:r>
          </a:p>
        </p:txBody>
      </p:sp>
    </p:spTree>
    <p:extLst>
      <p:ext uri="{BB962C8B-B14F-4D97-AF65-F5344CB8AC3E}">
        <p14:creationId xmlns:p14="http://schemas.microsoft.com/office/powerpoint/2010/main" val="237982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C0EF8-2B96-455E-9E5C-7CE169FF92CE}"/>
              </a:ext>
            </a:extLst>
          </p:cNvPr>
          <p:cNvSpPr>
            <a:spLocks noGrp="1"/>
          </p:cNvSpPr>
          <p:nvPr>
            <p:ph type="title"/>
          </p:nvPr>
        </p:nvSpPr>
        <p:spPr/>
        <p:txBody>
          <a:bodyPr/>
          <a:lstStyle/>
          <a:p>
            <a:r>
              <a:rPr lang="nl-NL" dirty="0"/>
              <a:t>(1) Sectorspecifieke wetgeving</a:t>
            </a:r>
          </a:p>
        </p:txBody>
      </p:sp>
      <p:sp>
        <p:nvSpPr>
          <p:cNvPr id="3" name="Tijdelijke aanduiding voor inhoud 2">
            <a:extLst>
              <a:ext uri="{FF2B5EF4-FFF2-40B4-BE49-F238E27FC236}">
                <a16:creationId xmlns:a16="http://schemas.microsoft.com/office/drawing/2014/main" id="{A30B8838-5BBE-4463-8752-3EC6B708B512}"/>
              </a:ext>
            </a:extLst>
          </p:cNvPr>
          <p:cNvSpPr>
            <a:spLocks noGrp="1"/>
          </p:cNvSpPr>
          <p:nvPr>
            <p:ph idx="1"/>
          </p:nvPr>
        </p:nvSpPr>
        <p:spPr/>
        <p:txBody>
          <a:bodyPr/>
          <a:lstStyle/>
          <a:p>
            <a:r>
              <a:rPr lang="nl-NL" dirty="0"/>
              <a:t>1. Politierichtlijn:</a:t>
            </a:r>
          </a:p>
          <a:p>
            <a:r>
              <a:rPr lang="nl-NL" dirty="0"/>
              <a:t>2. Telecommunicatierecht:</a:t>
            </a:r>
          </a:p>
          <a:p>
            <a:r>
              <a:rPr lang="nl-NL" dirty="0"/>
              <a:t>3. E-Commerce:</a:t>
            </a:r>
          </a:p>
          <a:p>
            <a:r>
              <a:rPr lang="nl-NL" dirty="0"/>
              <a:t>4. Vrijheid van meningsuiting en openbaarheid van informatie:</a:t>
            </a:r>
          </a:p>
          <a:p>
            <a:r>
              <a:rPr lang="nl-NL" dirty="0"/>
              <a:t>5. Medische sector: </a:t>
            </a:r>
          </a:p>
          <a:p>
            <a:endParaRPr lang="nl-NL" dirty="0"/>
          </a:p>
          <a:p>
            <a:endParaRPr lang="nl-NL" dirty="0"/>
          </a:p>
        </p:txBody>
      </p:sp>
    </p:spTree>
    <p:extLst>
      <p:ext uri="{BB962C8B-B14F-4D97-AF65-F5344CB8AC3E}">
        <p14:creationId xmlns:p14="http://schemas.microsoft.com/office/powerpoint/2010/main" val="366306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911AD-1EA6-4FD8-8B93-B1A18E04A3AB}"/>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9C2618B5-F953-4AE8-9001-7C5EE3CF423E}"/>
              </a:ext>
            </a:extLst>
          </p:cNvPr>
          <p:cNvSpPr>
            <a:spLocks noGrp="1"/>
          </p:cNvSpPr>
          <p:nvPr>
            <p:ph idx="1"/>
          </p:nvPr>
        </p:nvSpPr>
        <p:spPr/>
        <p:txBody>
          <a:bodyPr>
            <a:normAutofit fontScale="70000" lnSpcReduction="20000"/>
          </a:bodyPr>
          <a:lstStyle/>
          <a:p>
            <a:r>
              <a:rPr lang="nl-NL" b="1" dirty="0"/>
              <a:t>(1) Toestemming: </a:t>
            </a:r>
            <a:endParaRPr lang="nl-NL" dirty="0"/>
          </a:p>
          <a:p>
            <a:pPr marL="0" indent="0">
              <a:buNone/>
            </a:pPr>
            <a:endParaRPr lang="nl-NL" dirty="0"/>
          </a:p>
          <a:p>
            <a:r>
              <a:rPr lang="nl-NL" dirty="0"/>
              <a:t>1. Als datasubject jonger is dan zestien jaar is de toestemming van zijn wettelijk vertegenwoordiger vereist. Dit zijn meestal de ouders van het datasubject. </a:t>
            </a:r>
          </a:p>
          <a:p>
            <a:r>
              <a:rPr lang="nl-NL" dirty="0"/>
              <a:t>2. Als het datasubject onder curatele staat of op een andere wijze is beperkt in zijn handelingsbevoegdheid dan is de toestemming van zijn wettelijke </a:t>
            </a:r>
          </a:p>
          <a:p>
            <a:endParaRPr lang="nl-NL" dirty="0"/>
          </a:p>
          <a:p>
            <a:r>
              <a:rPr lang="nl-NL" dirty="0"/>
              <a:t>3. Toestemming kan door de wettelijk vertegenwoordiger van het datasubject te allen tijde worden ingetrokken. Daarmee is de toestemming van de wettelijk vertegenwoordiger, zoals dat van een ouder van een minderjarige, dus gelijk aan de toestemming van een handelingsbekwaam datasubject, die ook altijd weer kan worden ingetrokken. </a:t>
            </a:r>
          </a:p>
          <a:p>
            <a:r>
              <a:rPr lang="nl-NL" dirty="0"/>
              <a:t>4. De rechten van het datasubject (zie hoofdstuk 5) worden door de wettelijk vertegenwoordiger uitgeoefend namens het datasubject. De ouder van een kind kan dus bijvoorbeeld Facebook vragen gegevens over het kind te verwijderen of te rectificeren. </a:t>
            </a:r>
          </a:p>
          <a:p>
            <a:endParaRPr lang="nl-NL" dirty="0"/>
          </a:p>
          <a:p>
            <a:endParaRPr lang="nl-NL" dirty="0"/>
          </a:p>
          <a:p>
            <a:endParaRPr lang="nl-NL" dirty="0"/>
          </a:p>
        </p:txBody>
      </p:sp>
    </p:spTree>
    <p:extLst>
      <p:ext uri="{BB962C8B-B14F-4D97-AF65-F5344CB8AC3E}">
        <p14:creationId xmlns:p14="http://schemas.microsoft.com/office/powerpoint/2010/main" val="313758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16644-3768-4468-B2C5-DAAA39F22CD0}"/>
              </a:ext>
            </a:extLst>
          </p:cNvPr>
          <p:cNvSpPr>
            <a:spLocks noGrp="1"/>
          </p:cNvSpPr>
          <p:nvPr>
            <p:ph type="title"/>
          </p:nvPr>
        </p:nvSpPr>
        <p:spPr/>
        <p:txBody>
          <a:bodyPr/>
          <a:lstStyle/>
          <a:p>
            <a:r>
              <a:rPr lang="nl-NL" dirty="0"/>
              <a:t>Overzicht vandaag</a:t>
            </a:r>
          </a:p>
        </p:txBody>
      </p:sp>
      <p:sp>
        <p:nvSpPr>
          <p:cNvPr id="3" name="Tijdelijke aanduiding voor inhoud 2">
            <a:extLst>
              <a:ext uri="{FF2B5EF4-FFF2-40B4-BE49-F238E27FC236}">
                <a16:creationId xmlns:a16="http://schemas.microsoft.com/office/drawing/2014/main" id="{723B3C20-5166-4696-AF35-EB3D6CEA70E4}"/>
              </a:ext>
            </a:extLst>
          </p:cNvPr>
          <p:cNvSpPr>
            <a:spLocks noGrp="1"/>
          </p:cNvSpPr>
          <p:nvPr>
            <p:ph idx="1"/>
          </p:nvPr>
        </p:nvSpPr>
        <p:spPr>
          <a:xfrm>
            <a:off x="680321" y="2336872"/>
            <a:ext cx="9613861" cy="3767899"/>
          </a:xfrm>
        </p:spPr>
        <p:txBody>
          <a:bodyPr>
            <a:normAutofit fontScale="85000" lnSpcReduction="20000"/>
          </a:bodyPr>
          <a:lstStyle/>
          <a:p>
            <a:pPr algn="ctr"/>
            <a:r>
              <a:rPr lang="nl-NL" dirty="0"/>
              <a:t>14.00-14.45</a:t>
            </a:r>
          </a:p>
          <a:p>
            <a:pPr algn="ctr"/>
            <a:r>
              <a:rPr lang="nl-NL" dirty="0"/>
              <a:t>Bart van der Sloot: Achtergrond AVG</a:t>
            </a:r>
            <a:br>
              <a:rPr lang="nl-NL" dirty="0"/>
            </a:br>
            <a:r>
              <a:rPr lang="nl-NL" dirty="0"/>
              <a:t> </a:t>
            </a:r>
          </a:p>
          <a:p>
            <a:pPr algn="ctr"/>
            <a:r>
              <a:rPr lang="nl-NL" i="1" dirty="0"/>
              <a:t>Pauze</a:t>
            </a:r>
            <a:br>
              <a:rPr lang="nl-NL" dirty="0"/>
            </a:br>
            <a:endParaRPr lang="nl-NL" dirty="0"/>
          </a:p>
          <a:p>
            <a:pPr algn="ctr"/>
            <a:r>
              <a:rPr lang="nl-NL" dirty="0"/>
              <a:t>15.00-15.45</a:t>
            </a:r>
          </a:p>
          <a:p>
            <a:pPr algn="ctr"/>
            <a:r>
              <a:rPr lang="nl-NL" dirty="0"/>
              <a:t>Bart van der Sloot: Aanpalende wetgeving</a:t>
            </a:r>
            <a:br>
              <a:rPr lang="nl-NL" dirty="0"/>
            </a:br>
            <a:endParaRPr lang="nl-NL" dirty="0"/>
          </a:p>
          <a:p>
            <a:pPr algn="ctr"/>
            <a:r>
              <a:rPr lang="nl-NL" i="1" dirty="0"/>
              <a:t>Pauze</a:t>
            </a:r>
            <a:br>
              <a:rPr lang="nl-NL" dirty="0"/>
            </a:br>
            <a:endParaRPr lang="nl-NL" dirty="0"/>
          </a:p>
          <a:p>
            <a:pPr algn="ctr"/>
            <a:r>
              <a:rPr lang="nl-NL" dirty="0"/>
              <a:t>16.00-17.00</a:t>
            </a:r>
          </a:p>
          <a:p>
            <a:pPr algn="ctr"/>
            <a:r>
              <a:rPr lang="nl-NL" dirty="0" err="1"/>
              <a:t>Moswa</a:t>
            </a:r>
            <a:r>
              <a:rPr lang="nl-NL" dirty="0"/>
              <a:t> </a:t>
            </a:r>
            <a:r>
              <a:rPr lang="nl-NL" dirty="0" err="1"/>
              <a:t>Herregodts</a:t>
            </a:r>
            <a:r>
              <a:rPr lang="nl-NL" dirty="0"/>
              <a:t>: Rol Data </a:t>
            </a:r>
            <a:r>
              <a:rPr lang="nl-NL" dirty="0" err="1"/>
              <a:t>Protection</a:t>
            </a:r>
            <a:r>
              <a:rPr lang="nl-NL" dirty="0"/>
              <a:t> </a:t>
            </a:r>
            <a:r>
              <a:rPr lang="nl-NL" dirty="0" err="1"/>
              <a:t>Representative</a:t>
            </a:r>
            <a:r>
              <a:rPr lang="nl-NL" dirty="0"/>
              <a:t>, Strategisch privacy beleid &amp; </a:t>
            </a:r>
            <a:r>
              <a:rPr lang="nl-NL" dirty="0" err="1"/>
              <a:t>Privacybeleid</a:t>
            </a:r>
            <a:endParaRPr lang="nl-NL" dirty="0"/>
          </a:p>
        </p:txBody>
      </p:sp>
    </p:spTree>
    <p:extLst>
      <p:ext uri="{BB962C8B-B14F-4D97-AF65-F5344CB8AC3E}">
        <p14:creationId xmlns:p14="http://schemas.microsoft.com/office/powerpoint/2010/main" val="6859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911AD-1EA6-4FD8-8B93-B1A18E04A3AB}"/>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9C2618B5-F953-4AE8-9001-7C5EE3CF423E}"/>
              </a:ext>
            </a:extLst>
          </p:cNvPr>
          <p:cNvSpPr>
            <a:spLocks noGrp="1"/>
          </p:cNvSpPr>
          <p:nvPr>
            <p:ph idx="1"/>
          </p:nvPr>
        </p:nvSpPr>
        <p:spPr/>
        <p:txBody>
          <a:bodyPr>
            <a:normAutofit fontScale="77500" lnSpcReduction="20000"/>
          </a:bodyPr>
          <a:lstStyle/>
          <a:p>
            <a:r>
              <a:rPr lang="nl-NL" b="1" dirty="0"/>
              <a:t>(2) Bijzondere persoonsgegevens: </a:t>
            </a:r>
          </a:p>
          <a:p>
            <a:endParaRPr lang="nl-NL" dirty="0"/>
          </a:p>
          <a:p>
            <a:r>
              <a:rPr lang="nl-NL" dirty="0"/>
              <a:t>1. Zwaarwegend algemeen belang: Gevallen waarin een beroep kan worden gedaan op een zwaarwegend algemeen belang voor de verwerking van bijzondere persoonsgegevens </a:t>
            </a:r>
          </a:p>
          <a:p>
            <a:r>
              <a:rPr lang="nl-NL" dirty="0"/>
              <a:t>2. Ras en etniciteit: Gevallen waarin een beroep kan worden gedaan op een zwaarwegend algemeen belang voor de verwerking van gegevens aangaande ras of etniciteit </a:t>
            </a:r>
          </a:p>
          <a:p>
            <a:r>
              <a:rPr lang="nl-NL" dirty="0"/>
              <a:t>3. Politieke overtuiging: Gevallen waarin een beroep kan worden gedaan op een zwaarwegend algemeen belang voor de verwerking van gegevens aangaande politieke overtuiging </a:t>
            </a:r>
          </a:p>
          <a:p>
            <a:r>
              <a:rPr lang="nl-NL" dirty="0"/>
              <a:t>4. Religie of levensbeschouwing: Gevallen waarin een beroep kan worden gedaan op een zwaarwegend algemeen belang voor de verwerking van gegevens aangaande religieuze of levensbeschouwelijke overtuiging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501535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911AD-1EA6-4FD8-8B93-B1A18E04A3AB}"/>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9C2618B5-F953-4AE8-9001-7C5EE3CF423E}"/>
              </a:ext>
            </a:extLst>
          </p:cNvPr>
          <p:cNvSpPr>
            <a:spLocks noGrp="1"/>
          </p:cNvSpPr>
          <p:nvPr>
            <p:ph idx="1"/>
          </p:nvPr>
        </p:nvSpPr>
        <p:spPr/>
        <p:txBody>
          <a:bodyPr>
            <a:normAutofit fontScale="77500" lnSpcReduction="20000"/>
          </a:bodyPr>
          <a:lstStyle/>
          <a:p>
            <a:r>
              <a:rPr lang="nl-NL" b="1" dirty="0"/>
              <a:t>(2) Bijzondere persoonsgegevens: </a:t>
            </a:r>
          </a:p>
          <a:p>
            <a:endParaRPr lang="nl-NL" dirty="0"/>
          </a:p>
          <a:p>
            <a:r>
              <a:rPr lang="nl-NL" dirty="0"/>
              <a:t>1. Zwaarwegend algemeen belang: Gevallen waarin een beroep kan worden gedaan op een zwaarwegend algemeen belang voor de verwerking van bijzondere persoonsgegevens </a:t>
            </a:r>
          </a:p>
          <a:p>
            <a:r>
              <a:rPr lang="nl-NL" dirty="0"/>
              <a:t>2. Ras en etniciteit: Gevallen waarin een beroep kan worden gedaan op een zwaarwegend algemeen belang voor de verwerking van gegevens aangaande ras of etniciteit </a:t>
            </a:r>
          </a:p>
          <a:p>
            <a:r>
              <a:rPr lang="nl-NL" dirty="0"/>
              <a:t>3. Politieke overtuiging: Gevallen waarin een beroep kan worden gedaan op een zwaarwegend algemeen belang voor de verwerking van gegevens aangaande politieke overtuiging </a:t>
            </a:r>
          </a:p>
          <a:p>
            <a:r>
              <a:rPr lang="nl-NL" dirty="0"/>
              <a:t>4. Religie of levensbeschouwing: Gevallen waarin een beroep kan worden gedaan op een zwaarwegend algemeen belang voor de verwerking van gegevens aangaande religieuze of levensbeschouwelijke overtuiging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80803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911AD-1EA6-4FD8-8B93-B1A18E04A3AB}"/>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9C2618B5-F953-4AE8-9001-7C5EE3CF423E}"/>
              </a:ext>
            </a:extLst>
          </p:cNvPr>
          <p:cNvSpPr>
            <a:spLocks noGrp="1"/>
          </p:cNvSpPr>
          <p:nvPr>
            <p:ph idx="1"/>
          </p:nvPr>
        </p:nvSpPr>
        <p:spPr/>
        <p:txBody>
          <a:bodyPr>
            <a:normAutofit fontScale="77500" lnSpcReduction="20000"/>
          </a:bodyPr>
          <a:lstStyle/>
          <a:p>
            <a:r>
              <a:rPr lang="nl-NL" b="1" dirty="0"/>
              <a:t>(2) Bijzondere persoonsgegevens: </a:t>
            </a:r>
          </a:p>
          <a:p>
            <a:endParaRPr lang="nl-NL" dirty="0"/>
          </a:p>
          <a:p>
            <a:r>
              <a:rPr lang="nl-NL" dirty="0"/>
              <a:t>1. Zwaarwegend algemeen belang: Gevallen waarin een beroep kan worden gedaan op een zwaarwegend algemeen belang voor de verwerking van bijzondere persoonsgegevens </a:t>
            </a:r>
          </a:p>
          <a:p>
            <a:r>
              <a:rPr lang="nl-NL" dirty="0"/>
              <a:t>2. Ras en etniciteit: Gevallen waarin een beroep kan worden gedaan op een zwaarwegend algemeen belang voor de verwerking van gegevens aangaande ras of etniciteit </a:t>
            </a:r>
          </a:p>
          <a:p>
            <a:r>
              <a:rPr lang="nl-NL" dirty="0"/>
              <a:t>3. Politieke overtuiging: Gevallen waarin een beroep kan worden gedaan op een zwaarwegend algemeen belang voor de verwerking van gegevens aangaande politieke overtuiging </a:t>
            </a:r>
          </a:p>
          <a:p>
            <a:r>
              <a:rPr lang="nl-NL" dirty="0"/>
              <a:t>4. Religie of levensbeschouwing: Gevallen waarin een beroep kan worden gedaan op een zwaarwegend algemeen belang voor de verwerking van gegevens aangaande religieuze of levensbeschouwelijke overtuiging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033365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911AD-1EA6-4FD8-8B93-B1A18E04A3AB}"/>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9C2618B5-F953-4AE8-9001-7C5EE3CF423E}"/>
              </a:ext>
            </a:extLst>
          </p:cNvPr>
          <p:cNvSpPr>
            <a:spLocks noGrp="1"/>
          </p:cNvSpPr>
          <p:nvPr>
            <p:ph idx="1"/>
          </p:nvPr>
        </p:nvSpPr>
        <p:spPr/>
        <p:txBody>
          <a:bodyPr>
            <a:normAutofit fontScale="85000" lnSpcReduction="20000"/>
          </a:bodyPr>
          <a:lstStyle/>
          <a:p>
            <a:r>
              <a:rPr lang="nl-NL" dirty="0"/>
              <a:t>5. Genetische gegevens: Gevallen waarin een beroep kan worden gedaan op een zwaarwegend algemeen belang voor de verwerking van genetische gegevens </a:t>
            </a:r>
          </a:p>
          <a:p>
            <a:r>
              <a:rPr lang="nl-NL" dirty="0"/>
              <a:t>6. Biometrische gegevens: Gevallen waarin een beroep kan worden gedaan op een zwaarwegend algemeen belang voor de verwerking van biometrische gegevens zijn de gevallen waarin de verwerking noodzakelijk is voor authenticatie of beveiligingsdoeleinden.  </a:t>
            </a:r>
          </a:p>
          <a:p>
            <a:r>
              <a:rPr lang="nl-NL" dirty="0"/>
              <a:t>7. Medische gegevens: Gevallen waarin een beroep kan worden gedaan op een zwaarwegend algemeen belang voor de verwerking van gezondheidsgegevens </a:t>
            </a:r>
          </a:p>
          <a:p>
            <a:r>
              <a:rPr lang="nl-NL" dirty="0"/>
              <a:t>8. Arbeids-, </a:t>
            </a:r>
            <a:r>
              <a:rPr lang="nl-NL" dirty="0" err="1"/>
              <a:t>socialezekerheids</a:t>
            </a:r>
            <a:r>
              <a:rPr lang="nl-NL" dirty="0"/>
              <a:t>- en </a:t>
            </a:r>
            <a:r>
              <a:rPr lang="nl-NL" dirty="0" err="1"/>
              <a:t>socialebeschermingsrecht</a:t>
            </a:r>
            <a:r>
              <a:rPr lang="nl-NL" dirty="0"/>
              <a:t>: Gevallen waarin een beroep kan worden gedaan op het arbeids-, </a:t>
            </a:r>
            <a:r>
              <a:rPr lang="nl-NL" dirty="0" err="1"/>
              <a:t>socialezekerheids</a:t>
            </a:r>
            <a:r>
              <a:rPr lang="nl-NL" dirty="0"/>
              <a:t>- en </a:t>
            </a:r>
            <a:r>
              <a:rPr lang="nl-NL" dirty="0" err="1"/>
              <a:t>socialebeschermingsrecht</a:t>
            </a:r>
            <a:r>
              <a:rPr lang="nl-NL" dirty="0"/>
              <a:t> voor de verwerking van gegevens aangaande de gezondheid zijn de gevallen waarin de verwerking geschiedt door bestuursorganen, pensioenfondsen en werkgevers </a:t>
            </a:r>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311834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911AD-1EA6-4FD8-8B93-B1A18E04A3AB}"/>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9C2618B5-F953-4AE8-9001-7C5EE3CF423E}"/>
              </a:ext>
            </a:extLst>
          </p:cNvPr>
          <p:cNvSpPr>
            <a:spLocks noGrp="1"/>
          </p:cNvSpPr>
          <p:nvPr>
            <p:ph idx="1"/>
          </p:nvPr>
        </p:nvSpPr>
        <p:spPr/>
        <p:txBody>
          <a:bodyPr>
            <a:normAutofit fontScale="92500" lnSpcReduction="10000"/>
          </a:bodyPr>
          <a:lstStyle/>
          <a:p>
            <a:r>
              <a:rPr lang="nl-NL" dirty="0"/>
              <a:t>9. Preventieve of arbeidsgeneeskunde: Gevallen waarin een beroep kan worden gedaan op preventieve of arbeidsgeneeskunde of voor de beoordeling van de arbeidsgeschiktheid voor de verwerking van gegevens aangaande de gezondheid </a:t>
            </a:r>
          </a:p>
          <a:p>
            <a:r>
              <a:rPr lang="nl-NL" dirty="0"/>
              <a:t>10. Archivering, wetenschappelijk, historisch en statistisch onderzoek: Gevallen waarin een beroep kan worden gedaan op het feit dat de verwerking van bijzondere gegevens noodzakelijk is met het oog op archivering in het algemeen belang, wetenschappelijk of historisch onderzoek of statistische doeleinden </a:t>
            </a:r>
          </a:p>
          <a:p>
            <a:r>
              <a:rPr lang="nl-NL" dirty="0"/>
              <a:t>11. Strafrechtelijke persoonsgegevens: Gevallen waarin strafrechtelijke persoonsgegevens mogen worden verwerkt </a:t>
            </a:r>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472635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350CD-2A9B-4813-9A6D-08D3A579353B}"/>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0E2BF059-B2DD-4E59-BF17-97E5642DFA78}"/>
              </a:ext>
            </a:extLst>
          </p:cNvPr>
          <p:cNvSpPr>
            <a:spLocks noGrp="1"/>
          </p:cNvSpPr>
          <p:nvPr>
            <p:ph idx="1"/>
          </p:nvPr>
        </p:nvSpPr>
        <p:spPr/>
        <p:txBody>
          <a:bodyPr>
            <a:normAutofit fontScale="70000" lnSpcReduction="20000"/>
          </a:bodyPr>
          <a:lstStyle/>
          <a:p>
            <a:r>
              <a:rPr lang="nl-NL" b="1" dirty="0"/>
              <a:t>(3) Rechtsbescherming: </a:t>
            </a:r>
          </a:p>
          <a:p>
            <a:endParaRPr lang="nl-NL" dirty="0"/>
          </a:p>
          <a:p>
            <a:r>
              <a:rPr lang="nl-NL" dirty="0"/>
              <a:t>1. Overheidsinstanties bij wie een datasubject een verzoek heeft gedaan in verband met één van zijn rechten (zie hoofdstuk 5) moeten zich houden aan de regels die in de Algemene Wet bestuursrecht staan. </a:t>
            </a:r>
          </a:p>
          <a:p>
            <a:r>
              <a:rPr lang="nl-NL" dirty="0"/>
              <a:t>2. Op andere organisaties is het Burgerlijk Wetboek van toepassing. </a:t>
            </a:r>
          </a:p>
          <a:p>
            <a:r>
              <a:rPr lang="nl-NL" dirty="0"/>
              <a:t>3. De Uitvoeringswet biedt het datasubject naast de mogelijkheid een procedure te voeren bij de bestuursrechter of de civiele rechter de mogelijkheid om: </a:t>
            </a:r>
          </a:p>
          <a:p>
            <a:pPr lvl="1"/>
            <a:r>
              <a:rPr lang="nl-NL" dirty="0"/>
              <a:t>i. De Autoriteit persoonsgegevens te vragen te bemiddelen. </a:t>
            </a:r>
          </a:p>
          <a:p>
            <a:pPr lvl="1"/>
            <a:r>
              <a:rPr lang="nl-NL" dirty="0"/>
              <a:t>ii. Een beroep te doen op een eventueel in een goedgekeurde gedragscode beschreven procedure voor de beslechting van geschillen </a:t>
            </a:r>
          </a:p>
          <a:p>
            <a:r>
              <a:rPr lang="nl-NL" dirty="0"/>
              <a:t>4. Rechtspersonen kunnen onder bepaalde voorwaarden in rechte optreden ter behartiging van algemene en collectieve belangen. Voor het optreden in rechte kan het nodig zijn dat aan de een verwerking van persoonsgegevens ten grondslag wordt gelegd. Dit recht vervalt echter als het datasubject daar bezwaar tegen heeft. </a:t>
            </a:r>
          </a:p>
          <a:p>
            <a:endParaRPr lang="nl-NL" dirty="0"/>
          </a:p>
          <a:p>
            <a:endParaRPr lang="nl-NL" dirty="0"/>
          </a:p>
        </p:txBody>
      </p:sp>
    </p:spTree>
    <p:extLst>
      <p:ext uri="{BB962C8B-B14F-4D97-AF65-F5344CB8AC3E}">
        <p14:creationId xmlns:p14="http://schemas.microsoft.com/office/powerpoint/2010/main" val="1354597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A84CB-20EF-4428-8160-D5CFAF342F79}"/>
              </a:ext>
            </a:extLst>
          </p:cNvPr>
          <p:cNvSpPr>
            <a:spLocks noGrp="1"/>
          </p:cNvSpPr>
          <p:nvPr>
            <p:ph type="title"/>
          </p:nvPr>
        </p:nvSpPr>
        <p:spPr/>
        <p:txBody>
          <a:bodyPr/>
          <a:lstStyle/>
          <a:p>
            <a:r>
              <a:rPr lang="nl-NL" dirty="0"/>
              <a:t>(2) De Uitvoeringswet: </a:t>
            </a:r>
          </a:p>
        </p:txBody>
      </p:sp>
      <p:sp>
        <p:nvSpPr>
          <p:cNvPr id="3" name="Tijdelijke aanduiding voor inhoud 2">
            <a:extLst>
              <a:ext uri="{FF2B5EF4-FFF2-40B4-BE49-F238E27FC236}">
                <a16:creationId xmlns:a16="http://schemas.microsoft.com/office/drawing/2014/main" id="{D3803B60-1626-4825-AEBA-3E53B3E6F5B2}"/>
              </a:ext>
            </a:extLst>
          </p:cNvPr>
          <p:cNvSpPr>
            <a:spLocks noGrp="1"/>
          </p:cNvSpPr>
          <p:nvPr>
            <p:ph idx="1"/>
          </p:nvPr>
        </p:nvSpPr>
        <p:spPr/>
        <p:txBody>
          <a:bodyPr>
            <a:normAutofit fontScale="77500" lnSpcReduction="20000"/>
          </a:bodyPr>
          <a:lstStyle/>
          <a:p>
            <a:r>
              <a:rPr lang="nl-NL" b="1" dirty="0"/>
              <a:t>(4) Uitzonderingen en beperkingen: </a:t>
            </a:r>
          </a:p>
          <a:p>
            <a:endParaRPr lang="nl-NL" dirty="0"/>
          </a:p>
          <a:p>
            <a:r>
              <a:rPr lang="nl-NL" dirty="0"/>
              <a:t>1. Uitzonderingen op het verbod tot geautomatiseerde individuele besluitvorming: </a:t>
            </a:r>
          </a:p>
          <a:p>
            <a:r>
              <a:rPr lang="nl-NL" dirty="0"/>
              <a:t>2. Uitzonderingen op rechten datasubject: </a:t>
            </a:r>
          </a:p>
          <a:p>
            <a:r>
              <a:rPr lang="nl-NL" dirty="0"/>
              <a:t>3. Uitzondering op meldplicht datalekken aan het datasubject: </a:t>
            </a:r>
          </a:p>
          <a:p>
            <a:r>
              <a:rPr lang="nl-NL" dirty="0"/>
              <a:t>4. Uitzonderingen inzake journalistieke doeleinden of academische, artistieke of literaire uitdrukkingsvormen: </a:t>
            </a:r>
          </a:p>
          <a:p>
            <a:r>
              <a:rPr lang="nl-NL" dirty="0"/>
              <a:t>5. Uitzonderingen inzake wetenschappelijk onderzoek en statistiek: </a:t>
            </a:r>
          </a:p>
          <a:p>
            <a:r>
              <a:rPr lang="nl-NL" dirty="0"/>
              <a:t>6. Uitzonderingen inzake archivering in het algemeen belang: </a:t>
            </a:r>
          </a:p>
          <a:p>
            <a:r>
              <a:rPr lang="nl-NL" dirty="0"/>
              <a:t>7. Verwerking nationaal identificatienummer: </a:t>
            </a:r>
          </a:p>
          <a:p>
            <a:r>
              <a:rPr lang="nl-NL" dirty="0"/>
              <a:t>8. Uitzonderingen op rechten betrokkene bij openbare registers: </a:t>
            </a:r>
          </a:p>
          <a:p>
            <a:endParaRPr lang="nl-NL" dirty="0"/>
          </a:p>
          <a:p>
            <a:endParaRPr lang="nl-NL" dirty="0"/>
          </a:p>
          <a:p>
            <a:endParaRPr lang="nl-NL" dirty="0"/>
          </a:p>
        </p:txBody>
      </p:sp>
    </p:spTree>
    <p:extLst>
      <p:ext uri="{BB962C8B-B14F-4D97-AF65-F5344CB8AC3E}">
        <p14:creationId xmlns:p14="http://schemas.microsoft.com/office/powerpoint/2010/main" val="25154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D7AE7-671F-41B8-9D6C-36B1AAFDF315}"/>
              </a:ext>
            </a:extLst>
          </p:cNvPr>
          <p:cNvSpPr>
            <a:spLocks noGrp="1"/>
          </p:cNvSpPr>
          <p:nvPr>
            <p:ph type="title"/>
          </p:nvPr>
        </p:nvSpPr>
        <p:spPr/>
        <p:txBody>
          <a:bodyPr/>
          <a:lstStyle/>
          <a:p>
            <a:r>
              <a:rPr lang="nl-NL" dirty="0"/>
              <a:t>(3) Zelfreguleringsmechanismen: </a:t>
            </a:r>
          </a:p>
        </p:txBody>
      </p:sp>
      <p:sp>
        <p:nvSpPr>
          <p:cNvPr id="3" name="Tijdelijke aanduiding voor inhoud 2">
            <a:extLst>
              <a:ext uri="{FF2B5EF4-FFF2-40B4-BE49-F238E27FC236}">
                <a16:creationId xmlns:a16="http://schemas.microsoft.com/office/drawing/2014/main" id="{6F9D2B95-4F08-4A25-BBE3-E2BEE965C190}"/>
              </a:ext>
            </a:extLst>
          </p:cNvPr>
          <p:cNvSpPr>
            <a:spLocks noGrp="1"/>
          </p:cNvSpPr>
          <p:nvPr>
            <p:ph idx="1"/>
          </p:nvPr>
        </p:nvSpPr>
        <p:spPr/>
        <p:txBody>
          <a:bodyPr/>
          <a:lstStyle/>
          <a:p>
            <a:r>
              <a:rPr lang="nl-NL" dirty="0"/>
              <a:t>(1) Gedragscodes</a:t>
            </a:r>
          </a:p>
          <a:p>
            <a:r>
              <a:rPr lang="nl-NL" dirty="0"/>
              <a:t>De drie momenteel in Nederland van kracht zijnde gedragscodes zijn: </a:t>
            </a:r>
          </a:p>
          <a:p>
            <a:r>
              <a:rPr lang="nl-NL" dirty="0"/>
              <a:t>- Gedragscode voor particuliere recherchebureaus </a:t>
            </a:r>
          </a:p>
          <a:p>
            <a:r>
              <a:rPr lang="nl-NL" dirty="0"/>
              <a:t>- Gedragscode slimme meters van energieleveranciers </a:t>
            </a:r>
          </a:p>
          <a:p>
            <a:r>
              <a:rPr lang="nl-NL" dirty="0"/>
              <a:t>- Gedragscode slimme meters van overige dienstenaanbieders </a:t>
            </a:r>
          </a:p>
          <a:p>
            <a:endParaRPr lang="nl-NL" dirty="0"/>
          </a:p>
        </p:txBody>
      </p:sp>
    </p:spTree>
    <p:extLst>
      <p:ext uri="{BB962C8B-B14F-4D97-AF65-F5344CB8AC3E}">
        <p14:creationId xmlns:p14="http://schemas.microsoft.com/office/powerpoint/2010/main" val="630103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D7AE7-671F-41B8-9D6C-36B1AAFDF315}"/>
              </a:ext>
            </a:extLst>
          </p:cNvPr>
          <p:cNvSpPr>
            <a:spLocks noGrp="1"/>
          </p:cNvSpPr>
          <p:nvPr>
            <p:ph type="title"/>
          </p:nvPr>
        </p:nvSpPr>
        <p:spPr/>
        <p:txBody>
          <a:bodyPr/>
          <a:lstStyle/>
          <a:p>
            <a:r>
              <a:rPr lang="nl-NL" dirty="0"/>
              <a:t>(3) Zelfreguleringsmechanismen: </a:t>
            </a:r>
          </a:p>
        </p:txBody>
      </p:sp>
      <p:sp>
        <p:nvSpPr>
          <p:cNvPr id="3" name="Tijdelijke aanduiding voor inhoud 2">
            <a:extLst>
              <a:ext uri="{FF2B5EF4-FFF2-40B4-BE49-F238E27FC236}">
                <a16:creationId xmlns:a16="http://schemas.microsoft.com/office/drawing/2014/main" id="{6F9D2B95-4F08-4A25-BBE3-E2BEE965C190}"/>
              </a:ext>
            </a:extLst>
          </p:cNvPr>
          <p:cNvSpPr>
            <a:spLocks noGrp="1"/>
          </p:cNvSpPr>
          <p:nvPr>
            <p:ph idx="1"/>
          </p:nvPr>
        </p:nvSpPr>
        <p:spPr/>
        <p:txBody>
          <a:bodyPr/>
          <a:lstStyle/>
          <a:p>
            <a:r>
              <a:rPr lang="nl-NL" b="1" dirty="0"/>
              <a:t>(2) Certificering </a:t>
            </a:r>
          </a:p>
          <a:p>
            <a:r>
              <a:rPr lang="nl-NL" dirty="0"/>
              <a:t>Certificaten zijn kortgezegd bewijzen dat een organisatie zich op een bepaald punt aan de Algemene Verordening Gegevensbescherming houdt. Certificaten buiten het gegevensbeschermingsrecht zijn bijvoorbeeld het </a:t>
            </a:r>
            <a:r>
              <a:rPr lang="nl-NL" dirty="0" err="1"/>
              <a:t>Fairtrade</a:t>
            </a:r>
            <a:r>
              <a:rPr lang="nl-NL" dirty="0"/>
              <a:t> logo, waarmee wordt aangegeven dat het product op een eerlijke en transparante manier is geproduceerd, zodat de consument in één oogopslag weet dat het product of de producent is getoetst op verschillende aspecten, zoals dat er geen slavernij of kinderarbeid te pas is gekomen bij de totstandkoming van het product. </a:t>
            </a:r>
          </a:p>
        </p:txBody>
      </p:sp>
    </p:spTree>
    <p:extLst>
      <p:ext uri="{BB962C8B-B14F-4D97-AF65-F5344CB8AC3E}">
        <p14:creationId xmlns:p14="http://schemas.microsoft.com/office/powerpoint/2010/main" val="4068232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075A2-6A97-464C-93A2-B7C56D25B0C7}"/>
              </a:ext>
            </a:extLst>
          </p:cNvPr>
          <p:cNvSpPr>
            <a:spLocks noGrp="1"/>
          </p:cNvSpPr>
          <p:nvPr>
            <p:ph type="title"/>
          </p:nvPr>
        </p:nvSpPr>
        <p:spPr/>
        <p:txBody>
          <a:bodyPr>
            <a:normAutofit/>
          </a:bodyPr>
          <a:lstStyle/>
          <a:p>
            <a:r>
              <a:rPr lang="nl-NL" dirty="0"/>
              <a:t>(4) De Autoriteit Persoonsgegevens, het Comité en de Commissie </a:t>
            </a:r>
          </a:p>
        </p:txBody>
      </p:sp>
      <p:sp>
        <p:nvSpPr>
          <p:cNvPr id="3" name="Tijdelijke aanduiding voor inhoud 2">
            <a:extLst>
              <a:ext uri="{FF2B5EF4-FFF2-40B4-BE49-F238E27FC236}">
                <a16:creationId xmlns:a16="http://schemas.microsoft.com/office/drawing/2014/main" id="{0775058A-5FF1-46C8-A413-82BF98CD1A95}"/>
              </a:ext>
            </a:extLst>
          </p:cNvPr>
          <p:cNvSpPr>
            <a:spLocks noGrp="1"/>
          </p:cNvSpPr>
          <p:nvPr>
            <p:ph idx="1"/>
          </p:nvPr>
        </p:nvSpPr>
        <p:spPr/>
        <p:txBody>
          <a:bodyPr/>
          <a:lstStyle/>
          <a:p>
            <a:r>
              <a:rPr lang="nl-NL" dirty="0"/>
              <a:t>(1) De Autoriteit Persoonsgegevens </a:t>
            </a:r>
          </a:p>
          <a:p>
            <a:r>
              <a:rPr lang="nl-NL" dirty="0"/>
              <a:t>(2) De leidende handhavende autoriteit </a:t>
            </a:r>
          </a:p>
          <a:p>
            <a:r>
              <a:rPr lang="nl-NL" dirty="0"/>
              <a:t>(3) Het gegevensbeschermingscomité </a:t>
            </a:r>
          </a:p>
          <a:p>
            <a:r>
              <a:rPr lang="nl-NL" dirty="0"/>
              <a:t>(4) De Europese Commissie </a:t>
            </a:r>
          </a:p>
        </p:txBody>
      </p:sp>
    </p:spTree>
    <p:extLst>
      <p:ext uri="{BB962C8B-B14F-4D97-AF65-F5344CB8AC3E}">
        <p14:creationId xmlns:p14="http://schemas.microsoft.com/office/powerpoint/2010/main" val="421157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7998B-9AFB-4FD8-ADB4-8B217ED72253}"/>
              </a:ext>
            </a:extLst>
          </p:cNvPr>
          <p:cNvSpPr>
            <a:spLocks noGrp="1"/>
          </p:cNvSpPr>
          <p:nvPr>
            <p:ph type="title"/>
          </p:nvPr>
        </p:nvSpPr>
        <p:spPr/>
        <p:txBody>
          <a:bodyPr/>
          <a:lstStyle/>
          <a:p>
            <a:r>
              <a:rPr lang="nl-NL" dirty="0"/>
              <a:t>Voorstellen</a:t>
            </a:r>
          </a:p>
        </p:txBody>
      </p:sp>
      <p:sp>
        <p:nvSpPr>
          <p:cNvPr id="3" name="Tijdelijke aanduiding voor inhoud 2">
            <a:extLst>
              <a:ext uri="{FF2B5EF4-FFF2-40B4-BE49-F238E27FC236}">
                <a16:creationId xmlns:a16="http://schemas.microsoft.com/office/drawing/2014/main" id="{86E2C602-B4D3-4426-8301-7F1D3644F6C5}"/>
              </a:ext>
            </a:extLst>
          </p:cNvPr>
          <p:cNvSpPr>
            <a:spLocks noGrp="1"/>
          </p:cNvSpPr>
          <p:nvPr>
            <p:ph idx="1"/>
          </p:nvPr>
        </p:nvSpPr>
        <p:spPr/>
        <p:txBody>
          <a:bodyPr>
            <a:normAutofit fontScale="77500" lnSpcReduction="20000"/>
          </a:bodyPr>
          <a:lstStyle/>
          <a:p>
            <a:r>
              <a:rPr lang="nl-NL" dirty="0"/>
              <a:t>Bart van der Sloot specialiseert zich op het gebied van Privacy en Big Data. Ook publiceert hij regelmatig over de aansprakelijkheid van internet intermediairs, gegevensbescherming en internetregulering. Actuele kernpunten zijn de onlangs door de Europese Unie aangenomen Algemene Verordening Gegevensbescherming, internationale gegevensstromen, met name tussen Europa en de Verenigde Staten, en datalekken. Bart van der Sloot heeft recht en filosofie gestudeerd in Nederland en Italië en heeft tevens met succes het </a:t>
            </a:r>
            <a:r>
              <a:rPr lang="nl-NL" dirty="0" err="1"/>
              <a:t>Honoursprogramma</a:t>
            </a:r>
            <a:r>
              <a:rPr lang="nl-NL" dirty="0"/>
              <a:t> van de Radboud Universiteit afgerond. Hij werkt bij het 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 van de Tilburg University.  </a:t>
            </a:r>
          </a:p>
          <a:p>
            <a:r>
              <a:rPr lang="nl-NL" dirty="0"/>
              <a:t>Voorheen werkte Bart bij het Instituut voor Informatierecht, Universiteit van Amsterdam, en bij de Wetenschappelijk Raad voor Regeringsbeleid (WRR) (onderdeel van het ministerie van Algemene Zaken) aan een</a:t>
            </a:r>
            <a:r>
              <a:rPr lang="nl-NL" dirty="0">
                <a:hlinkClick r:id="rId2"/>
              </a:rPr>
              <a:t> </a:t>
            </a:r>
            <a:r>
              <a:rPr lang="nl-NL" dirty="0"/>
              <a:t>rapport over de regulering van Big Data in verband met veiligheid en privacy. In dat kader was hij ook de eerste editor van</a:t>
            </a:r>
            <a:r>
              <a:rPr lang="nl-NL" dirty="0">
                <a:hlinkClick r:id="rId3"/>
              </a:rPr>
              <a:t> </a:t>
            </a:r>
            <a:r>
              <a:rPr lang="nl-NL" dirty="0"/>
              <a:t>een wetenschappelijk boek met gastbijdrages van vooraanstaande internationale wetenschappers en de eerste auteur van een</a:t>
            </a:r>
            <a:r>
              <a:rPr lang="nl-NL" dirty="0">
                <a:hlinkClick r:id="rId4"/>
              </a:rPr>
              <a:t> </a:t>
            </a:r>
            <a:r>
              <a:rPr lang="nl-NL" dirty="0"/>
              <a:t>internationaal, rechtsvergelijkend onderzoek naar de regulering van Big Data.</a:t>
            </a:r>
          </a:p>
          <a:p>
            <a:endParaRPr lang="nl-NL" dirty="0"/>
          </a:p>
        </p:txBody>
      </p:sp>
    </p:spTree>
    <p:extLst>
      <p:ext uri="{BB962C8B-B14F-4D97-AF65-F5344CB8AC3E}">
        <p14:creationId xmlns:p14="http://schemas.microsoft.com/office/powerpoint/2010/main" val="391280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075A2-6A97-464C-93A2-B7C56D25B0C7}"/>
              </a:ext>
            </a:extLst>
          </p:cNvPr>
          <p:cNvSpPr>
            <a:spLocks noGrp="1"/>
          </p:cNvSpPr>
          <p:nvPr>
            <p:ph type="title"/>
          </p:nvPr>
        </p:nvSpPr>
        <p:spPr/>
        <p:txBody>
          <a:bodyPr>
            <a:normAutofit/>
          </a:bodyPr>
          <a:lstStyle/>
          <a:p>
            <a:r>
              <a:rPr lang="nl-NL" dirty="0"/>
              <a:t>(4) De Autoriteit Persoonsgegevens, het Comité en de Commissie </a:t>
            </a:r>
          </a:p>
        </p:txBody>
      </p:sp>
      <p:sp>
        <p:nvSpPr>
          <p:cNvPr id="3" name="Tijdelijke aanduiding voor inhoud 2">
            <a:extLst>
              <a:ext uri="{FF2B5EF4-FFF2-40B4-BE49-F238E27FC236}">
                <a16:creationId xmlns:a16="http://schemas.microsoft.com/office/drawing/2014/main" id="{0775058A-5FF1-46C8-A413-82BF98CD1A95}"/>
              </a:ext>
            </a:extLst>
          </p:cNvPr>
          <p:cNvSpPr>
            <a:spLocks noGrp="1"/>
          </p:cNvSpPr>
          <p:nvPr>
            <p:ph idx="1"/>
          </p:nvPr>
        </p:nvSpPr>
        <p:spPr/>
        <p:txBody>
          <a:bodyPr>
            <a:normAutofit/>
          </a:bodyPr>
          <a:lstStyle/>
          <a:p>
            <a:r>
              <a:rPr lang="nl-NL" dirty="0"/>
              <a:t>(1) De Autoriteit Persoonsgegevens </a:t>
            </a:r>
            <a:br>
              <a:rPr lang="nl-NL" dirty="0"/>
            </a:br>
            <a:endParaRPr lang="nl-NL" dirty="0"/>
          </a:p>
          <a:p>
            <a:pPr lvl="1"/>
            <a:r>
              <a:rPr lang="nl-NL" dirty="0"/>
              <a:t>1. Onderwijzer: </a:t>
            </a:r>
          </a:p>
          <a:p>
            <a:pPr lvl="1"/>
            <a:r>
              <a:rPr lang="nl-NL" dirty="0"/>
              <a:t>2. Adviseur: </a:t>
            </a:r>
          </a:p>
          <a:p>
            <a:pPr lvl="1"/>
            <a:r>
              <a:rPr lang="nl-NL" dirty="0"/>
              <a:t>3. Regelgever: </a:t>
            </a:r>
          </a:p>
          <a:p>
            <a:pPr lvl="1"/>
            <a:r>
              <a:rPr lang="nl-NL" dirty="0"/>
              <a:t>4. Ombudsman: </a:t>
            </a:r>
          </a:p>
          <a:p>
            <a:pPr lvl="1"/>
            <a:r>
              <a:rPr lang="nl-NL" dirty="0"/>
              <a:t>5. Toezicht: </a:t>
            </a:r>
          </a:p>
          <a:p>
            <a:pPr lvl="1"/>
            <a:r>
              <a:rPr lang="nl-NL" dirty="0"/>
              <a:t>6. Sancties: </a:t>
            </a:r>
          </a:p>
        </p:txBody>
      </p:sp>
    </p:spTree>
    <p:extLst>
      <p:ext uri="{BB962C8B-B14F-4D97-AF65-F5344CB8AC3E}">
        <p14:creationId xmlns:p14="http://schemas.microsoft.com/office/powerpoint/2010/main" val="64584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33BF1-5181-48EB-B0B3-0C11E031EAB1}"/>
              </a:ext>
            </a:extLst>
          </p:cNvPr>
          <p:cNvSpPr>
            <a:spLocks noGrp="1"/>
          </p:cNvSpPr>
          <p:nvPr>
            <p:ph type="title"/>
          </p:nvPr>
        </p:nvSpPr>
        <p:spPr/>
        <p:txBody>
          <a:bodyPr/>
          <a:lstStyle/>
          <a:p>
            <a:r>
              <a:rPr lang="nl-NL" dirty="0"/>
              <a:t>(4) De Autoriteit Persoonsgegevens, het Comité en de Commissie </a:t>
            </a:r>
          </a:p>
        </p:txBody>
      </p:sp>
      <p:sp>
        <p:nvSpPr>
          <p:cNvPr id="3" name="Tijdelijke aanduiding voor inhoud 2">
            <a:extLst>
              <a:ext uri="{FF2B5EF4-FFF2-40B4-BE49-F238E27FC236}">
                <a16:creationId xmlns:a16="http://schemas.microsoft.com/office/drawing/2014/main" id="{2C75CCDB-8A32-4CC5-A8E7-6142A18F4569}"/>
              </a:ext>
            </a:extLst>
          </p:cNvPr>
          <p:cNvSpPr>
            <a:spLocks noGrp="1"/>
          </p:cNvSpPr>
          <p:nvPr>
            <p:ph idx="1"/>
          </p:nvPr>
        </p:nvSpPr>
        <p:spPr/>
        <p:txBody>
          <a:bodyPr>
            <a:normAutofit fontScale="85000" lnSpcReduction="20000"/>
          </a:bodyPr>
          <a:lstStyle/>
          <a:p>
            <a:r>
              <a:rPr lang="nl-NL" dirty="0"/>
              <a:t>1. Advies mag verstrekken over de verschillende onderdelen van het gegevensverwerkingsproces binnen organisaties </a:t>
            </a:r>
          </a:p>
          <a:p>
            <a:r>
              <a:rPr lang="nl-NL" dirty="0"/>
              <a:t>2. Advies mag geven over wetgevingsprocessen </a:t>
            </a:r>
          </a:p>
          <a:p>
            <a:r>
              <a:rPr lang="nl-NL" dirty="0"/>
              <a:t>3. Al dan niet toestemming mag geven voor risicovolle gegevensverwerkingsprocessen </a:t>
            </a:r>
          </a:p>
          <a:p>
            <a:r>
              <a:rPr lang="nl-NL" dirty="0"/>
              <a:t>4. Gedragscodes en certificeringsorganisaties kan accrediteren en daaraan voorwaarden kan koppelen en vervolgens de accreditatie weer kan intrekken </a:t>
            </a:r>
          </a:p>
          <a:p>
            <a:r>
              <a:rPr lang="nl-NL" dirty="0"/>
              <a:t>5. Goedkeuring kan hechten aan bindende bedrijfsvoorschriften </a:t>
            </a:r>
          </a:p>
          <a:p>
            <a:r>
              <a:rPr lang="nl-NL" dirty="0"/>
              <a:t>6. Informatie kan vragen aan verantwoordelijken en verwerkers over de gegevensverwerkingsprocessen binnen hun organisatie </a:t>
            </a:r>
          </a:p>
          <a:p>
            <a:r>
              <a:rPr lang="nl-NL" dirty="0"/>
              <a:t>7. Onderzoek mag verrichten door controles uit te voeren naar gegevensverwerkingsprocessen binnen organisaties </a:t>
            </a:r>
          </a:p>
          <a:p>
            <a:endParaRPr lang="nl-NL" dirty="0"/>
          </a:p>
        </p:txBody>
      </p:sp>
    </p:spTree>
    <p:extLst>
      <p:ext uri="{BB962C8B-B14F-4D97-AF65-F5344CB8AC3E}">
        <p14:creationId xmlns:p14="http://schemas.microsoft.com/office/powerpoint/2010/main" val="2690733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DA378-D4FA-41DD-BF4B-487F67AD0246}"/>
              </a:ext>
            </a:extLst>
          </p:cNvPr>
          <p:cNvSpPr>
            <a:spLocks noGrp="1"/>
          </p:cNvSpPr>
          <p:nvPr>
            <p:ph type="title"/>
          </p:nvPr>
        </p:nvSpPr>
        <p:spPr/>
        <p:txBody>
          <a:bodyPr/>
          <a:lstStyle/>
          <a:p>
            <a:r>
              <a:rPr lang="nl-NL" dirty="0"/>
              <a:t>(4) De Autoriteit Persoonsgegevens, het Comité en de Commissie </a:t>
            </a:r>
          </a:p>
        </p:txBody>
      </p:sp>
      <p:sp>
        <p:nvSpPr>
          <p:cNvPr id="3" name="Tijdelijke aanduiding voor inhoud 2">
            <a:extLst>
              <a:ext uri="{FF2B5EF4-FFF2-40B4-BE49-F238E27FC236}">
                <a16:creationId xmlns:a16="http://schemas.microsoft.com/office/drawing/2014/main" id="{B8DEA389-E194-4DA5-A0E6-F09A615FE1EE}"/>
              </a:ext>
            </a:extLst>
          </p:cNvPr>
          <p:cNvSpPr>
            <a:spLocks noGrp="1"/>
          </p:cNvSpPr>
          <p:nvPr>
            <p:ph idx="1"/>
          </p:nvPr>
        </p:nvSpPr>
        <p:spPr/>
        <p:txBody>
          <a:bodyPr>
            <a:normAutofit fontScale="62500" lnSpcReduction="20000"/>
          </a:bodyPr>
          <a:lstStyle/>
          <a:p>
            <a:r>
              <a:rPr lang="nl-NL" dirty="0"/>
              <a:t>8. Fysiek toegang mag eisen tot de bedrijfsruimten van de verantwoordelijken en verwerkers en tot alle gegevensverwerkingsprocessen en de informatie daarover </a:t>
            </a:r>
          </a:p>
          <a:p>
            <a:r>
              <a:rPr lang="nl-NL" dirty="0"/>
              <a:t>9. Verantwoordelijke en verwerkers mag bevelen de verzoeken van datasubjecten in te willigen </a:t>
            </a:r>
          </a:p>
          <a:p>
            <a:r>
              <a:rPr lang="nl-NL" dirty="0"/>
              <a:t>10. Verantwoordelijke en verwerkers mag bevelen om gegevens te rectificeren of te verwijderen (los van verzoeken van datasubjecten) en de organisaties aan wie de gegevens zijn doorgespeeld daarvan op de hoogte te stellen </a:t>
            </a:r>
          </a:p>
          <a:p>
            <a:r>
              <a:rPr lang="nl-NL" dirty="0"/>
              <a:t>11. Verantwoordelijken en verwerkers mag waarschuwen of berispen voor handelingen in strijd met de AVG </a:t>
            </a:r>
          </a:p>
          <a:p>
            <a:r>
              <a:rPr lang="nl-NL" dirty="0"/>
              <a:t>12. Verantwoordelijken en verwerkers mag gelasten om binnen een bepaalde termijn hun handelingen weer in conformiteit met de AVG te brengen </a:t>
            </a:r>
          </a:p>
          <a:p>
            <a:r>
              <a:rPr lang="nl-NL" dirty="0"/>
              <a:t>13. Verantwoordelijken en verwerkers mag gelasten een inbreuk van de AVG aan de datasubjecten te melden. </a:t>
            </a:r>
          </a:p>
          <a:p>
            <a:r>
              <a:rPr lang="nl-NL" dirty="0"/>
              <a:t>14. Verantwoordelijke en verwerkers mag bevelen om te stoppen met de doorvoer van gegevens naar landen buiten de EU </a:t>
            </a:r>
          </a:p>
          <a:p>
            <a:r>
              <a:rPr lang="nl-NL" dirty="0"/>
              <a:t>15. Verantwoordelijke en verwerkers mag bevelen om tijdelijk of permanent te stoppen met het verwerken van persoonsgegevens. </a:t>
            </a:r>
          </a:p>
        </p:txBody>
      </p:sp>
    </p:spTree>
    <p:extLst>
      <p:ext uri="{BB962C8B-B14F-4D97-AF65-F5344CB8AC3E}">
        <p14:creationId xmlns:p14="http://schemas.microsoft.com/office/powerpoint/2010/main" val="868005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075A2-6A97-464C-93A2-B7C56D25B0C7}"/>
              </a:ext>
            </a:extLst>
          </p:cNvPr>
          <p:cNvSpPr>
            <a:spLocks noGrp="1"/>
          </p:cNvSpPr>
          <p:nvPr>
            <p:ph type="title"/>
          </p:nvPr>
        </p:nvSpPr>
        <p:spPr/>
        <p:txBody>
          <a:bodyPr>
            <a:normAutofit/>
          </a:bodyPr>
          <a:lstStyle/>
          <a:p>
            <a:r>
              <a:rPr lang="nl-NL" dirty="0"/>
              <a:t>(4) De Autoriteit Persoonsgegevens, het Comité en de Commissie </a:t>
            </a:r>
          </a:p>
        </p:txBody>
      </p:sp>
      <p:sp>
        <p:nvSpPr>
          <p:cNvPr id="3" name="Tijdelijke aanduiding voor inhoud 2">
            <a:extLst>
              <a:ext uri="{FF2B5EF4-FFF2-40B4-BE49-F238E27FC236}">
                <a16:creationId xmlns:a16="http://schemas.microsoft.com/office/drawing/2014/main" id="{0775058A-5FF1-46C8-A413-82BF98CD1A95}"/>
              </a:ext>
            </a:extLst>
          </p:cNvPr>
          <p:cNvSpPr>
            <a:spLocks noGrp="1"/>
          </p:cNvSpPr>
          <p:nvPr>
            <p:ph idx="1"/>
          </p:nvPr>
        </p:nvSpPr>
        <p:spPr/>
        <p:txBody>
          <a:bodyPr/>
          <a:lstStyle/>
          <a:p>
            <a:r>
              <a:rPr lang="nl-NL" b="1" dirty="0"/>
              <a:t>(2) De leidende handhavende autoriteit </a:t>
            </a:r>
          </a:p>
          <a:p>
            <a:r>
              <a:rPr lang="nl-NL" dirty="0"/>
              <a:t>De Algemene Verordening Gegevensbescherming bepaalt dat de verschillende nationale handhavende organisaties bevoegdheden hebben om samen te werken bij grensoverschrijdende gegevensverwerkingsprocessen of bedrijven die in verschillende EU landen zijn gevestigd of opereren. Dat kan door het delen van informatie, het geven van advies en het verlenen van bijstand. Ook kan er in sommige gevallen één leidende toezichthouder worden aangewezen. </a:t>
            </a:r>
          </a:p>
          <a:p>
            <a:endParaRPr lang="nl-NL" dirty="0"/>
          </a:p>
        </p:txBody>
      </p:sp>
    </p:spTree>
    <p:extLst>
      <p:ext uri="{BB962C8B-B14F-4D97-AF65-F5344CB8AC3E}">
        <p14:creationId xmlns:p14="http://schemas.microsoft.com/office/powerpoint/2010/main" val="1336637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075A2-6A97-464C-93A2-B7C56D25B0C7}"/>
              </a:ext>
            </a:extLst>
          </p:cNvPr>
          <p:cNvSpPr>
            <a:spLocks noGrp="1"/>
          </p:cNvSpPr>
          <p:nvPr>
            <p:ph type="title"/>
          </p:nvPr>
        </p:nvSpPr>
        <p:spPr/>
        <p:txBody>
          <a:bodyPr>
            <a:normAutofit/>
          </a:bodyPr>
          <a:lstStyle/>
          <a:p>
            <a:r>
              <a:rPr lang="nl-NL" dirty="0"/>
              <a:t>(4) De Autoriteit Persoonsgegevens, het Comité en de Commissie </a:t>
            </a:r>
          </a:p>
        </p:txBody>
      </p:sp>
      <p:sp>
        <p:nvSpPr>
          <p:cNvPr id="3" name="Tijdelijke aanduiding voor inhoud 2">
            <a:extLst>
              <a:ext uri="{FF2B5EF4-FFF2-40B4-BE49-F238E27FC236}">
                <a16:creationId xmlns:a16="http://schemas.microsoft.com/office/drawing/2014/main" id="{0775058A-5FF1-46C8-A413-82BF98CD1A95}"/>
              </a:ext>
            </a:extLst>
          </p:cNvPr>
          <p:cNvSpPr>
            <a:spLocks noGrp="1"/>
          </p:cNvSpPr>
          <p:nvPr>
            <p:ph idx="1"/>
          </p:nvPr>
        </p:nvSpPr>
        <p:spPr/>
        <p:txBody>
          <a:bodyPr>
            <a:normAutofit lnSpcReduction="10000"/>
          </a:bodyPr>
          <a:lstStyle/>
          <a:p>
            <a:r>
              <a:rPr lang="nl-NL" b="1" dirty="0"/>
              <a:t>(3) Het gegevensbeschermingscomité </a:t>
            </a:r>
          </a:p>
          <a:p>
            <a:r>
              <a:rPr lang="nl-NL" dirty="0"/>
              <a:t>Comité vervangt de Artikel 29 Werkgroep uit de Richtlijn bescherming persoonsgegevens van 1995. De Artikel 29 Werkgroep bracht adviezen uit over de interpretatie van de verschillende rechten, plichten en beginselen uit de Richtlijn. </a:t>
            </a:r>
          </a:p>
          <a:p>
            <a:r>
              <a:rPr lang="nl-NL" dirty="0"/>
              <a:t>De bevoegdheden van het Comité gaan echter verder en omvatten onder andere ook het uitvaardigen van richtsnoeren, aanbevelingen en best </a:t>
            </a:r>
            <a:r>
              <a:rPr lang="nl-NL" dirty="0" err="1"/>
              <a:t>practices</a:t>
            </a:r>
            <a:r>
              <a:rPr lang="nl-NL" dirty="0"/>
              <a:t> voor het recht op vergetelheid, het recht om niet onderworpen te zijn aan automatische besluitvorming, de meldplicht bij datalekken, bindende bedrijfsvoorschriften en voor certificering en gedragscodes. </a:t>
            </a:r>
          </a:p>
          <a:p>
            <a:endParaRPr lang="nl-NL" dirty="0"/>
          </a:p>
        </p:txBody>
      </p:sp>
    </p:spTree>
    <p:extLst>
      <p:ext uri="{BB962C8B-B14F-4D97-AF65-F5344CB8AC3E}">
        <p14:creationId xmlns:p14="http://schemas.microsoft.com/office/powerpoint/2010/main" val="249154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075A2-6A97-464C-93A2-B7C56D25B0C7}"/>
              </a:ext>
            </a:extLst>
          </p:cNvPr>
          <p:cNvSpPr>
            <a:spLocks noGrp="1"/>
          </p:cNvSpPr>
          <p:nvPr>
            <p:ph type="title"/>
          </p:nvPr>
        </p:nvSpPr>
        <p:spPr/>
        <p:txBody>
          <a:bodyPr>
            <a:normAutofit/>
          </a:bodyPr>
          <a:lstStyle/>
          <a:p>
            <a:r>
              <a:rPr lang="nl-NL" dirty="0"/>
              <a:t>(4) De Autoriteit Persoonsgegevens, het Comité en de Commissie </a:t>
            </a:r>
          </a:p>
        </p:txBody>
      </p:sp>
      <p:sp>
        <p:nvSpPr>
          <p:cNvPr id="3" name="Tijdelijke aanduiding voor inhoud 2">
            <a:extLst>
              <a:ext uri="{FF2B5EF4-FFF2-40B4-BE49-F238E27FC236}">
                <a16:creationId xmlns:a16="http://schemas.microsoft.com/office/drawing/2014/main" id="{0775058A-5FF1-46C8-A413-82BF98CD1A95}"/>
              </a:ext>
            </a:extLst>
          </p:cNvPr>
          <p:cNvSpPr>
            <a:spLocks noGrp="1"/>
          </p:cNvSpPr>
          <p:nvPr>
            <p:ph idx="1"/>
          </p:nvPr>
        </p:nvSpPr>
        <p:spPr/>
        <p:txBody>
          <a:bodyPr>
            <a:normAutofit/>
          </a:bodyPr>
          <a:lstStyle/>
          <a:p>
            <a:r>
              <a:rPr lang="nl-NL" dirty="0"/>
              <a:t>(4) De Europese Commissie </a:t>
            </a:r>
          </a:p>
          <a:p>
            <a:r>
              <a:rPr lang="nl-NL" dirty="0"/>
              <a:t>De Europese Commissie met name op twee punten verdere invulling geven aan de regels uit de AVG. </a:t>
            </a:r>
            <a:br>
              <a:rPr lang="nl-NL" dirty="0"/>
            </a:br>
            <a:endParaRPr lang="nl-NL" dirty="0"/>
          </a:p>
          <a:p>
            <a:pPr lvl="1"/>
            <a:r>
              <a:rPr lang="nl-NL" dirty="0"/>
              <a:t>Ten eerste is de Europese Commissie bevoegd om verdere duiding te geven aan de manier waarop door de verantwoordelijke met het datasubject wordt gecommuniceerd, met name als het gaat om de transparantieplicht en de verzoeken die het datasubject doet in het kader van zijn rechten. </a:t>
            </a:r>
          </a:p>
          <a:p>
            <a:pPr lvl="1"/>
            <a:r>
              <a:rPr lang="nl-NL" dirty="0"/>
              <a:t>Ten tweede is de Europese Commissie bevoegd om verdere duiding te geven aan en initiatief te nemen tot een certificeringsmechanisme. </a:t>
            </a:r>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16149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4F40E-8340-4ACE-8BBF-8F7658C9C6F0}"/>
              </a:ext>
            </a:extLst>
          </p:cNvPr>
          <p:cNvSpPr>
            <a:spLocks noGrp="1"/>
          </p:cNvSpPr>
          <p:nvPr>
            <p:ph type="title"/>
          </p:nvPr>
        </p:nvSpPr>
        <p:spPr/>
        <p:txBody>
          <a:bodyPr/>
          <a:lstStyle/>
          <a:p>
            <a:r>
              <a:rPr lang="nl-NL" dirty="0"/>
              <a:t>(3) Zelfreguleringsmechanismen: </a:t>
            </a:r>
          </a:p>
        </p:txBody>
      </p:sp>
      <p:pic>
        <p:nvPicPr>
          <p:cNvPr id="4" name="Picture 3">
            <a:extLst>
              <a:ext uri="{FF2B5EF4-FFF2-40B4-BE49-F238E27FC236}">
                <a16:creationId xmlns:a16="http://schemas.microsoft.com/office/drawing/2014/main" id="{8A280B64-FE66-4C0F-8609-EDD20003BE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1573" y="1975141"/>
            <a:ext cx="1445489" cy="438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1F3D5E5B-E4D7-4CB5-B192-D573E4BD8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392" y="1975141"/>
            <a:ext cx="1488023" cy="4524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285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E7548-12CC-490D-8FB2-5EAE127CF21F}"/>
              </a:ext>
            </a:extLst>
          </p:cNvPr>
          <p:cNvSpPr>
            <a:spLocks noGrp="1"/>
          </p:cNvSpPr>
          <p:nvPr>
            <p:ph type="title"/>
          </p:nvPr>
        </p:nvSpPr>
        <p:spPr/>
        <p:txBody>
          <a:bodyPr/>
          <a:lstStyle/>
          <a:p>
            <a:r>
              <a:rPr lang="nl-NL" dirty="0"/>
              <a:t>(3) Zelfreguleringsmechanismen: </a:t>
            </a:r>
          </a:p>
        </p:txBody>
      </p:sp>
      <p:pic>
        <p:nvPicPr>
          <p:cNvPr id="4" name="Picture 2">
            <a:extLst>
              <a:ext uri="{FF2B5EF4-FFF2-40B4-BE49-F238E27FC236}">
                <a16:creationId xmlns:a16="http://schemas.microsoft.com/office/drawing/2014/main" id="{B4CE382C-D3BF-4513-983C-DD46860631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321" y="1977985"/>
            <a:ext cx="4273644" cy="463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C6A4F470-A4F7-4A24-B9FA-08D190A63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917" y="1977985"/>
            <a:ext cx="4320480" cy="466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974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2F723-A274-472A-B834-327C3499C4FF}"/>
              </a:ext>
            </a:extLst>
          </p:cNvPr>
          <p:cNvSpPr>
            <a:spLocks noGrp="1"/>
          </p:cNvSpPr>
          <p:nvPr>
            <p:ph type="title"/>
          </p:nvPr>
        </p:nvSpPr>
        <p:spPr/>
        <p:txBody>
          <a:bodyPr/>
          <a:lstStyle/>
          <a:p>
            <a:r>
              <a:rPr lang="nl-NL" dirty="0"/>
              <a:t>(5) De rechter: </a:t>
            </a:r>
          </a:p>
        </p:txBody>
      </p:sp>
      <p:sp>
        <p:nvSpPr>
          <p:cNvPr id="3" name="Tijdelijke aanduiding voor inhoud 2">
            <a:extLst>
              <a:ext uri="{FF2B5EF4-FFF2-40B4-BE49-F238E27FC236}">
                <a16:creationId xmlns:a16="http://schemas.microsoft.com/office/drawing/2014/main" id="{C5CC5FF9-6D0C-4574-B164-48CE8C0D09FD}"/>
              </a:ext>
            </a:extLst>
          </p:cNvPr>
          <p:cNvSpPr>
            <a:spLocks noGrp="1"/>
          </p:cNvSpPr>
          <p:nvPr>
            <p:ph idx="1"/>
          </p:nvPr>
        </p:nvSpPr>
        <p:spPr/>
        <p:txBody>
          <a:bodyPr/>
          <a:lstStyle/>
          <a:p>
            <a:r>
              <a:rPr lang="nl-NL" dirty="0"/>
              <a:t>Rechter</a:t>
            </a:r>
          </a:p>
          <a:p>
            <a:r>
              <a:rPr lang="nl-NL" dirty="0"/>
              <a:t>Gerechtshof</a:t>
            </a:r>
          </a:p>
          <a:p>
            <a:r>
              <a:rPr lang="nl-NL" dirty="0"/>
              <a:t>Hoge Raad</a:t>
            </a:r>
          </a:p>
          <a:p>
            <a:r>
              <a:rPr lang="nl-NL" dirty="0"/>
              <a:t>Europees Hof van </a:t>
            </a:r>
            <a:r>
              <a:rPr lang="nl-NL" dirty="0" err="1"/>
              <a:t>Justite</a:t>
            </a:r>
            <a:endParaRPr lang="nl-NL" dirty="0"/>
          </a:p>
          <a:p>
            <a:endParaRPr lang="nl-NL" dirty="0"/>
          </a:p>
          <a:p>
            <a:r>
              <a:rPr lang="nl-NL" dirty="0"/>
              <a:t>Europees Hof voor de Rechten van de Mens</a:t>
            </a:r>
          </a:p>
          <a:p>
            <a:r>
              <a:rPr lang="nl-NL" dirty="0"/>
              <a:t>Buitenlandse rechtspraak</a:t>
            </a:r>
          </a:p>
        </p:txBody>
      </p:sp>
    </p:spTree>
    <p:extLst>
      <p:ext uri="{BB962C8B-B14F-4D97-AF65-F5344CB8AC3E}">
        <p14:creationId xmlns:p14="http://schemas.microsoft.com/office/powerpoint/2010/main" val="913413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2758E-5380-4018-B08E-6CD275A4FEFA}"/>
              </a:ext>
            </a:extLst>
          </p:cNvPr>
          <p:cNvSpPr>
            <a:spLocks noGrp="1"/>
          </p:cNvSpPr>
          <p:nvPr>
            <p:ph type="title"/>
          </p:nvPr>
        </p:nvSpPr>
        <p:spPr/>
        <p:txBody>
          <a:bodyPr>
            <a:normAutofit/>
          </a:bodyPr>
          <a:lstStyle/>
          <a:p>
            <a:r>
              <a:rPr lang="nl-NL" dirty="0"/>
              <a:t>Scenario 1:</a:t>
            </a:r>
          </a:p>
        </p:txBody>
      </p:sp>
      <p:sp>
        <p:nvSpPr>
          <p:cNvPr id="3" name="Tijdelijke aanduiding voor inhoud 2">
            <a:extLst>
              <a:ext uri="{FF2B5EF4-FFF2-40B4-BE49-F238E27FC236}">
                <a16:creationId xmlns:a16="http://schemas.microsoft.com/office/drawing/2014/main" id="{37C267A3-466D-4266-8CF0-73BEED4231AB}"/>
              </a:ext>
            </a:extLst>
          </p:cNvPr>
          <p:cNvSpPr>
            <a:spLocks noGrp="1"/>
          </p:cNvSpPr>
          <p:nvPr>
            <p:ph idx="1"/>
          </p:nvPr>
        </p:nvSpPr>
        <p:spPr/>
        <p:txBody>
          <a:bodyPr/>
          <a:lstStyle/>
          <a:p>
            <a:r>
              <a:rPr lang="nl-NL" dirty="0"/>
              <a:t>Nationaal gefinancierd onderzoeksproject (individueel) waarbij CBS microdata7 (bijzondere persoonsgegevens) worden verwerkt in combinatie met bestaande datasets.</a:t>
            </a:r>
          </a:p>
        </p:txBody>
      </p:sp>
    </p:spTree>
    <p:extLst>
      <p:ext uri="{BB962C8B-B14F-4D97-AF65-F5344CB8AC3E}">
        <p14:creationId xmlns:p14="http://schemas.microsoft.com/office/powerpoint/2010/main" val="267161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9197B-96DC-4BA9-8CE9-223DB51F9650}"/>
              </a:ext>
            </a:extLst>
          </p:cNvPr>
          <p:cNvSpPr>
            <a:spLocks noGrp="1"/>
          </p:cNvSpPr>
          <p:nvPr>
            <p:ph type="title"/>
          </p:nvPr>
        </p:nvSpPr>
        <p:spPr/>
        <p:txBody>
          <a:bodyPr/>
          <a:lstStyle/>
          <a:p>
            <a:r>
              <a:rPr lang="nl-NL" dirty="0"/>
              <a:t>Overzicht eerste uur</a:t>
            </a:r>
          </a:p>
        </p:txBody>
      </p:sp>
      <p:sp>
        <p:nvSpPr>
          <p:cNvPr id="3" name="Tijdelijke aanduiding voor inhoud 2">
            <a:extLst>
              <a:ext uri="{FF2B5EF4-FFF2-40B4-BE49-F238E27FC236}">
                <a16:creationId xmlns:a16="http://schemas.microsoft.com/office/drawing/2014/main" id="{E95E14E9-F424-425C-9DA3-09BAC0924A00}"/>
              </a:ext>
            </a:extLst>
          </p:cNvPr>
          <p:cNvSpPr>
            <a:spLocks noGrp="1"/>
          </p:cNvSpPr>
          <p:nvPr>
            <p:ph idx="1"/>
          </p:nvPr>
        </p:nvSpPr>
        <p:spPr/>
        <p:txBody>
          <a:bodyPr/>
          <a:lstStyle/>
          <a:p>
            <a:r>
              <a:rPr lang="nl-NL" dirty="0"/>
              <a:t>1. Belangrijkste begrippen </a:t>
            </a:r>
          </a:p>
          <a:p>
            <a:r>
              <a:rPr lang="nl-NL" dirty="0"/>
              <a:t>2. Wat is de Algemene Verordening Gegevensbescherming? </a:t>
            </a:r>
          </a:p>
          <a:p>
            <a:r>
              <a:rPr lang="nl-NL" dirty="0"/>
              <a:t>3. Is de Algemene Verordening Gegevensbescherming voor mij van belang? </a:t>
            </a:r>
          </a:p>
          <a:p>
            <a:r>
              <a:rPr lang="nl-NL" dirty="0"/>
              <a:t>4. Is het recht op gegevensbescherming hetzelfde als het recht op privacy? </a:t>
            </a:r>
          </a:p>
          <a:p>
            <a:r>
              <a:rPr lang="nl-NL" dirty="0"/>
              <a:t>5. Het wie, wat, waar en waarom van de AVG ?</a:t>
            </a:r>
          </a:p>
          <a:p>
            <a:r>
              <a:rPr lang="nl-NL" dirty="0"/>
              <a:t>6.Waarom is het belangrijk om de Verordening te respecteren? </a:t>
            </a:r>
          </a:p>
        </p:txBody>
      </p:sp>
    </p:spTree>
    <p:extLst>
      <p:ext uri="{BB962C8B-B14F-4D97-AF65-F5344CB8AC3E}">
        <p14:creationId xmlns:p14="http://schemas.microsoft.com/office/powerpoint/2010/main" val="2584090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56277-138C-4CBB-A0EA-B35863F0927A}"/>
              </a:ext>
            </a:extLst>
          </p:cNvPr>
          <p:cNvSpPr>
            <a:spLocks noGrp="1"/>
          </p:cNvSpPr>
          <p:nvPr>
            <p:ph type="title"/>
          </p:nvPr>
        </p:nvSpPr>
        <p:spPr>
          <a:xfrm>
            <a:off x="7811207" y="2691762"/>
            <a:ext cx="4380793" cy="1080938"/>
          </a:xfrm>
        </p:spPr>
        <p:txBody>
          <a:bodyPr>
            <a:normAutofit/>
          </a:bodyPr>
          <a:lstStyle/>
          <a:p>
            <a:endParaRPr lang="nl-NL" dirty="0"/>
          </a:p>
        </p:txBody>
      </p:sp>
      <p:pic>
        <p:nvPicPr>
          <p:cNvPr id="4" name="Tijdelijke aanduiding voor inhoud 3">
            <a:extLst>
              <a:ext uri="{FF2B5EF4-FFF2-40B4-BE49-F238E27FC236}">
                <a16:creationId xmlns:a16="http://schemas.microsoft.com/office/drawing/2014/main" id="{2F87AA37-2BF3-4479-BF83-9D92A208AB8C}"/>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408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56277-138C-4CBB-A0EA-B35863F0927A}"/>
              </a:ext>
            </a:extLst>
          </p:cNvPr>
          <p:cNvSpPr>
            <a:spLocks noGrp="1"/>
          </p:cNvSpPr>
          <p:nvPr>
            <p:ph type="title"/>
          </p:nvPr>
        </p:nvSpPr>
        <p:spPr/>
        <p:txBody>
          <a:bodyPr/>
          <a:lstStyle/>
          <a:p>
            <a:r>
              <a:rPr lang="nl-NL" dirty="0"/>
              <a:t>(6) Gedragscode wetenschappelijk onderzoek</a:t>
            </a:r>
          </a:p>
        </p:txBody>
      </p:sp>
      <p:pic>
        <p:nvPicPr>
          <p:cNvPr id="4" name="Tijdelijke aanduiding voor inhoud 3">
            <a:extLst>
              <a:ext uri="{FF2B5EF4-FFF2-40B4-BE49-F238E27FC236}">
                <a16:creationId xmlns:a16="http://schemas.microsoft.com/office/drawing/2014/main" id="{8A122917-3088-41C6-8DB3-355C8397268D}"/>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7279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56277-138C-4CBB-A0EA-B35863F0927A}"/>
              </a:ext>
            </a:extLst>
          </p:cNvPr>
          <p:cNvSpPr>
            <a:spLocks noGrp="1"/>
          </p:cNvSpPr>
          <p:nvPr>
            <p:ph type="title"/>
          </p:nvPr>
        </p:nvSpPr>
        <p:spPr/>
        <p:txBody>
          <a:bodyPr/>
          <a:lstStyle/>
          <a:p>
            <a:r>
              <a:rPr lang="nl-NL" dirty="0"/>
              <a:t>Scenario 2:</a:t>
            </a:r>
          </a:p>
        </p:txBody>
      </p:sp>
      <p:sp>
        <p:nvSpPr>
          <p:cNvPr id="3" name="Tijdelijke aanduiding voor inhoud 2">
            <a:extLst>
              <a:ext uri="{FF2B5EF4-FFF2-40B4-BE49-F238E27FC236}">
                <a16:creationId xmlns:a16="http://schemas.microsoft.com/office/drawing/2014/main" id="{3AF37BBB-5C5B-4F61-9D3C-1B67C32600AD}"/>
              </a:ext>
            </a:extLst>
          </p:cNvPr>
          <p:cNvSpPr>
            <a:spLocks noGrp="1"/>
          </p:cNvSpPr>
          <p:nvPr>
            <p:ph idx="1"/>
          </p:nvPr>
        </p:nvSpPr>
        <p:spPr/>
        <p:txBody>
          <a:bodyPr/>
          <a:lstStyle/>
          <a:p>
            <a:r>
              <a:rPr lang="nl-NL" dirty="0"/>
              <a:t>Nationaal gefinancierd onderzoeksproject (groep) waarbij bijzondere persoonsgegevens worden verzameld en verwerkt</a:t>
            </a:r>
          </a:p>
        </p:txBody>
      </p:sp>
    </p:spTree>
    <p:extLst>
      <p:ext uri="{BB962C8B-B14F-4D97-AF65-F5344CB8AC3E}">
        <p14:creationId xmlns:p14="http://schemas.microsoft.com/office/powerpoint/2010/main" val="1854914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9B1CC-B667-4FEF-BF1E-4A719D67AD22}"/>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EE74065D-2856-425D-AF09-5434D13CD17A}"/>
              </a:ext>
            </a:extLst>
          </p:cNvPr>
          <p:cNvPicPr>
            <a:picLocks noGrp="1" noChangeAspect="1"/>
          </p:cNvPicPr>
          <p:nvPr>
            <p:ph idx="1"/>
          </p:nvPr>
        </p:nvPicPr>
        <p:blipFill>
          <a:blip r:embed="rId2"/>
          <a:stretch>
            <a:fillRect/>
          </a:stretch>
        </p:blipFill>
        <p:spPr>
          <a:xfrm>
            <a:off x="0" y="-81022"/>
            <a:ext cx="12192000" cy="6941474"/>
          </a:xfrm>
          <a:prstGeom prst="rect">
            <a:avLst/>
          </a:prstGeom>
        </p:spPr>
      </p:pic>
    </p:spTree>
    <p:extLst>
      <p:ext uri="{BB962C8B-B14F-4D97-AF65-F5344CB8AC3E}">
        <p14:creationId xmlns:p14="http://schemas.microsoft.com/office/powerpoint/2010/main" val="833884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2F1D4-7AF4-41A9-B2B9-36D38FC61556}"/>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D64D6DC7-80D0-4773-8D86-EDE39A775B5C}"/>
              </a:ext>
            </a:extLst>
          </p:cNvPr>
          <p:cNvPicPr>
            <a:picLocks noGrp="1" noChangeAspect="1"/>
          </p:cNvPicPr>
          <p:nvPr>
            <p:ph idx="1"/>
          </p:nvPr>
        </p:nvPicPr>
        <p:blipFill>
          <a:blip r:embed="rId2"/>
          <a:stretch>
            <a:fillRect/>
          </a:stretch>
        </p:blipFill>
        <p:spPr>
          <a:xfrm>
            <a:off x="-1" y="0"/>
            <a:ext cx="12192001" cy="7398505"/>
          </a:xfrm>
          <a:prstGeom prst="rect">
            <a:avLst/>
          </a:prstGeom>
        </p:spPr>
      </p:pic>
    </p:spTree>
    <p:extLst>
      <p:ext uri="{BB962C8B-B14F-4D97-AF65-F5344CB8AC3E}">
        <p14:creationId xmlns:p14="http://schemas.microsoft.com/office/powerpoint/2010/main" val="3461848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8612D-CE82-43AD-B4B2-B965397BFD98}"/>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82D9392A-48AC-4B8B-974A-0521FC244CE0}"/>
              </a:ext>
            </a:extLst>
          </p:cNvPr>
          <p:cNvPicPr>
            <a:picLocks noGrp="1" noChangeAspect="1"/>
          </p:cNvPicPr>
          <p:nvPr>
            <p:ph idx="1"/>
          </p:nvPr>
        </p:nvPicPr>
        <p:blipFill>
          <a:blip r:embed="rId2"/>
          <a:stretch>
            <a:fillRect/>
          </a:stretch>
        </p:blipFill>
        <p:spPr>
          <a:xfrm>
            <a:off x="-1" y="0"/>
            <a:ext cx="12192001" cy="6856909"/>
          </a:xfrm>
          <a:prstGeom prst="rect">
            <a:avLst/>
          </a:prstGeom>
        </p:spPr>
      </p:pic>
    </p:spTree>
    <p:extLst>
      <p:ext uri="{BB962C8B-B14F-4D97-AF65-F5344CB8AC3E}">
        <p14:creationId xmlns:p14="http://schemas.microsoft.com/office/powerpoint/2010/main" val="2384420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8981C-0436-41D3-B1A7-C4B257BDCE1E}"/>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10BCD146-838A-42DD-A5BE-2B30337E2C60}"/>
              </a:ext>
            </a:extLst>
          </p:cNvPr>
          <p:cNvPicPr>
            <a:picLocks noGrp="1" noChangeAspect="1"/>
          </p:cNvPicPr>
          <p:nvPr>
            <p:ph idx="1"/>
          </p:nvPr>
        </p:nvPicPr>
        <p:blipFill>
          <a:blip r:embed="rId2"/>
          <a:stretch>
            <a:fillRect/>
          </a:stretch>
        </p:blipFill>
        <p:spPr>
          <a:xfrm>
            <a:off x="0" y="0"/>
            <a:ext cx="12192000" cy="6858277"/>
          </a:xfrm>
          <a:prstGeom prst="rect">
            <a:avLst/>
          </a:prstGeom>
        </p:spPr>
      </p:pic>
    </p:spTree>
    <p:extLst>
      <p:ext uri="{BB962C8B-B14F-4D97-AF65-F5344CB8AC3E}">
        <p14:creationId xmlns:p14="http://schemas.microsoft.com/office/powerpoint/2010/main" val="525331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EC436-4089-4A0F-BED3-BA1B83559382}"/>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58C6EA37-C8CD-41D8-BC81-50F19FD08B5B}"/>
              </a:ext>
            </a:extLst>
          </p:cNvPr>
          <p:cNvPicPr>
            <a:picLocks noGrp="1" noChangeAspect="1"/>
          </p:cNvPicPr>
          <p:nvPr>
            <p:ph idx="1"/>
          </p:nvPr>
        </p:nvPicPr>
        <p:blipFill>
          <a:blip r:embed="rId2"/>
          <a:stretch>
            <a:fillRect/>
          </a:stretch>
        </p:blipFill>
        <p:spPr>
          <a:xfrm>
            <a:off x="0" y="0"/>
            <a:ext cx="12192000" cy="6860519"/>
          </a:xfrm>
          <a:prstGeom prst="rect">
            <a:avLst/>
          </a:prstGeom>
        </p:spPr>
      </p:pic>
    </p:spTree>
    <p:extLst>
      <p:ext uri="{BB962C8B-B14F-4D97-AF65-F5344CB8AC3E}">
        <p14:creationId xmlns:p14="http://schemas.microsoft.com/office/powerpoint/2010/main" val="2762448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269F-76A7-45DB-9276-84C6C03E25F0}"/>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6B7DD238-B7AA-42EE-823E-1255D13433E6}"/>
              </a:ext>
            </a:extLst>
          </p:cNvPr>
          <p:cNvPicPr>
            <a:picLocks noGrp="1" noChangeAspect="1"/>
          </p:cNvPicPr>
          <p:nvPr>
            <p:ph idx="1"/>
          </p:nvPr>
        </p:nvPicPr>
        <p:blipFill>
          <a:blip r:embed="rId2"/>
          <a:stretch>
            <a:fillRect/>
          </a:stretch>
        </p:blipFill>
        <p:spPr>
          <a:xfrm>
            <a:off x="0" y="0"/>
            <a:ext cx="12192000" cy="6859155"/>
          </a:xfrm>
          <a:prstGeom prst="rect">
            <a:avLst/>
          </a:prstGeom>
        </p:spPr>
      </p:pic>
    </p:spTree>
    <p:extLst>
      <p:ext uri="{BB962C8B-B14F-4D97-AF65-F5344CB8AC3E}">
        <p14:creationId xmlns:p14="http://schemas.microsoft.com/office/powerpoint/2010/main" val="1626249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A8624-779F-4A23-AF86-F266E4B887A6}"/>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2018D4D0-0B61-450E-BC03-2D5D5495330C}"/>
              </a:ext>
            </a:extLst>
          </p:cNvPr>
          <p:cNvPicPr>
            <a:picLocks noGrp="1" noChangeAspect="1"/>
          </p:cNvPicPr>
          <p:nvPr>
            <p:ph idx="1"/>
          </p:nvPr>
        </p:nvPicPr>
        <p:blipFill>
          <a:blip r:embed="rId2"/>
          <a:stretch>
            <a:fillRect/>
          </a:stretch>
        </p:blipFill>
        <p:spPr>
          <a:xfrm>
            <a:off x="0" y="0"/>
            <a:ext cx="12192000" cy="6857294"/>
          </a:xfrm>
          <a:prstGeom prst="rect">
            <a:avLst/>
          </a:prstGeom>
        </p:spPr>
      </p:pic>
    </p:spTree>
    <p:extLst>
      <p:ext uri="{BB962C8B-B14F-4D97-AF65-F5344CB8AC3E}">
        <p14:creationId xmlns:p14="http://schemas.microsoft.com/office/powerpoint/2010/main" val="324059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7C7ED-A6B9-4F4F-9994-BC8A399B8729}"/>
              </a:ext>
            </a:extLst>
          </p:cNvPr>
          <p:cNvSpPr>
            <a:spLocks noGrp="1"/>
          </p:cNvSpPr>
          <p:nvPr>
            <p:ph type="title"/>
          </p:nvPr>
        </p:nvSpPr>
        <p:spPr/>
        <p:txBody>
          <a:bodyPr/>
          <a:lstStyle/>
          <a:p>
            <a:r>
              <a:rPr lang="nl-NL" dirty="0"/>
              <a:t>1. Belangrijkste begrippen </a:t>
            </a:r>
          </a:p>
        </p:txBody>
      </p:sp>
      <p:sp>
        <p:nvSpPr>
          <p:cNvPr id="3" name="Tijdelijke aanduiding voor inhoud 2">
            <a:extLst>
              <a:ext uri="{FF2B5EF4-FFF2-40B4-BE49-F238E27FC236}">
                <a16:creationId xmlns:a16="http://schemas.microsoft.com/office/drawing/2014/main" id="{CB18B37F-9879-48B7-886D-935E208920F7}"/>
              </a:ext>
            </a:extLst>
          </p:cNvPr>
          <p:cNvSpPr>
            <a:spLocks noGrp="1"/>
          </p:cNvSpPr>
          <p:nvPr>
            <p:ph idx="1"/>
          </p:nvPr>
        </p:nvSpPr>
        <p:spPr/>
        <p:txBody>
          <a:bodyPr>
            <a:normAutofit fontScale="92500" lnSpcReduction="10000"/>
          </a:bodyPr>
          <a:lstStyle/>
          <a:p>
            <a:r>
              <a:rPr lang="nl-NL" dirty="0"/>
              <a:t>- Het </a:t>
            </a:r>
            <a:r>
              <a:rPr lang="nl-NL" i="1" dirty="0"/>
              <a:t>datasubject</a:t>
            </a:r>
            <a:r>
              <a:rPr lang="nl-NL" dirty="0"/>
              <a:t>, in het Nederlands ook wel ‘de betrokkene’ genoemd, is de persoon over wie gegevens worden verwerkt. In de zin ‘Erik heeft blauwe ogen en een rode stropdas aan’ is Erik het datasubject. </a:t>
            </a:r>
          </a:p>
          <a:p>
            <a:r>
              <a:rPr lang="nl-NL" dirty="0"/>
              <a:t>- De </a:t>
            </a:r>
            <a:r>
              <a:rPr lang="nl-NL" i="1" dirty="0"/>
              <a:t>verantwoordelijke </a:t>
            </a:r>
            <a:r>
              <a:rPr lang="nl-NL" dirty="0"/>
              <a:t>voor de gegevensverwerking verwerkt deze gegevens. Hij is degene die het doel van die verwerking bepaalt en ook hoe de gegevens worden verzameld, opgeslagen en gebruikt. Bijvoorbeeld een pizzeria die de naam en postcode opslaat van klanten is een </a:t>
            </a:r>
            <a:r>
              <a:rPr lang="nl-NL" i="1" dirty="0"/>
              <a:t>verantwoordelijke. </a:t>
            </a:r>
            <a:endParaRPr lang="nl-NL" dirty="0"/>
          </a:p>
          <a:p>
            <a:r>
              <a:rPr lang="nl-NL" dirty="0"/>
              <a:t>- De verantwoordelijke kan hierbij worden geholpen door een </a:t>
            </a:r>
            <a:r>
              <a:rPr lang="nl-NL" i="1" dirty="0"/>
              <a:t>verwerker, </a:t>
            </a:r>
            <a:r>
              <a:rPr lang="nl-NL" dirty="0"/>
              <a:t>die in opdracht van de verantwoordelijke gegevens verwerkt. Dit is bijvoorbeeld een bedrijf dat wordt ingehuurd om gegevens op te slaan of te analyseren. </a:t>
            </a:r>
          </a:p>
          <a:p>
            <a:endParaRPr lang="nl-NL" dirty="0"/>
          </a:p>
        </p:txBody>
      </p:sp>
    </p:spTree>
    <p:extLst>
      <p:ext uri="{BB962C8B-B14F-4D97-AF65-F5344CB8AC3E}">
        <p14:creationId xmlns:p14="http://schemas.microsoft.com/office/powerpoint/2010/main" val="4045714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6971C-286D-4C75-AF94-4637DAF1AD46}"/>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605B39EA-F491-432D-BE82-BB1E0E6C0881}"/>
              </a:ext>
            </a:extLst>
          </p:cNvPr>
          <p:cNvPicPr>
            <a:picLocks noGrp="1" noChangeAspect="1"/>
          </p:cNvPicPr>
          <p:nvPr>
            <p:ph idx="1"/>
          </p:nvPr>
        </p:nvPicPr>
        <p:blipFill>
          <a:blip r:embed="rId2"/>
          <a:stretch>
            <a:fillRect/>
          </a:stretch>
        </p:blipFill>
        <p:spPr>
          <a:xfrm>
            <a:off x="0" y="0"/>
            <a:ext cx="12192000" cy="6866962"/>
          </a:xfrm>
          <a:prstGeom prst="rect">
            <a:avLst/>
          </a:prstGeom>
        </p:spPr>
      </p:pic>
    </p:spTree>
    <p:extLst>
      <p:ext uri="{BB962C8B-B14F-4D97-AF65-F5344CB8AC3E}">
        <p14:creationId xmlns:p14="http://schemas.microsoft.com/office/powerpoint/2010/main" val="1042141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75918-41F4-4E3B-B6CD-801AC4E4A3FB}"/>
              </a:ext>
            </a:extLst>
          </p:cNvPr>
          <p:cNvSpPr>
            <a:spLocks noGrp="1"/>
          </p:cNvSpPr>
          <p:nvPr>
            <p:ph type="title"/>
          </p:nvPr>
        </p:nvSpPr>
        <p:spPr/>
        <p:txBody>
          <a:bodyPr/>
          <a:lstStyle/>
          <a:p>
            <a:r>
              <a:rPr lang="nl-NL" dirty="0"/>
              <a:t>Pauze</a:t>
            </a:r>
          </a:p>
        </p:txBody>
      </p:sp>
      <p:pic>
        <p:nvPicPr>
          <p:cNvPr id="5" name="Tijdelijke aanduiding voor inhoud 4">
            <a:extLst>
              <a:ext uri="{FF2B5EF4-FFF2-40B4-BE49-F238E27FC236}">
                <a16:creationId xmlns:a16="http://schemas.microsoft.com/office/drawing/2014/main" id="{192F5636-1370-41FE-A335-8BF5C5B16EE0}"/>
              </a:ext>
            </a:extLst>
          </p:cNvPr>
          <p:cNvPicPr>
            <a:picLocks noGrp="1" noChangeAspect="1"/>
          </p:cNvPicPr>
          <p:nvPr>
            <p:ph idx="1"/>
          </p:nvPr>
        </p:nvPicPr>
        <p:blipFill>
          <a:blip r:embed="rId2"/>
          <a:stretch>
            <a:fillRect/>
          </a:stretch>
        </p:blipFill>
        <p:spPr>
          <a:xfrm>
            <a:off x="3088746" y="2336800"/>
            <a:ext cx="4798484" cy="3598863"/>
          </a:xfrm>
        </p:spPr>
      </p:pic>
    </p:spTree>
    <p:extLst>
      <p:ext uri="{BB962C8B-B14F-4D97-AF65-F5344CB8AC3E}">
        <p14:creationId xmlns:p14="http://schemas.microsoft.com/office/powerpoint/2010/main" val="2616998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BC914-4A00-4B8C-81BE-796E0E0A7BC4}"/>
              </a:ext>
            </a:extLst>
          </p:cNvPr>
          <p:cNvSpPr>
            <a:spLocks noGrp="1"/>
          </p:cNvSpPr>
          <p:nvPr>
            <p:ph type="title"/>
          </p:nvPr>
        </p:nvSpPr>
        <p:spPr/>
        <p:txBody>
          <a:bodyPr/>
          <a:lstStyle/>
          <a:p>
            <a:r>
              <a:rPr lang="nl-NL" dirty="0" err="1"/>
              <a:t>Moswa</a:t>
            </a:r>
            <a:endParaRPr lang="nl-NL" dirty="0"/>
          </a:p>
        </p:txBody>
      </p:sp>
      <p:sp>
        <p:nvSpPr>
          <p:cNvPr id="3" name="Tijdelijke aanduiding voor inhoud 2">
            <a:extLst>
              <a:ext uri="{FF2B5EF4-FFF2-40B4-BE49-F238E27FC236}">
                <a16:creationId xmlns:a16="http://schemas.microsoft.com/office/drawing/2014/main" id="{5CD570AA-5E6C-4DA1-9031-F7EA2D2995C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53278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7C7ED-A6B9-4F4F-9994-BC8A399B8729}"/>
              </a:ext>
            </a:extLst>
          </p:cNvPr>
          <p:cNvSpPr>
            <a:spLocks noGrp="1"/>
          </p:cNvSpPr>
          <p:nvPr>
            <p:ph type="title"/>
          </p:nvPr>
        </p:nvSpPr>
        <p:spPr/>
        <p:txBody>
          <a:bodyPr/>
          <a:lstStyle/>
          <a:p>
            <a:r>
              <a:rPr lang="nl-NL" dirty="0"/>
              <a:t>1. Belangrijkste begrippen </a:t>
            </a:r>
          </a:p>
        </p:txBody>
      </p:sp>
      <p:sp>
        <p:nvSpPr>
          <p:cNvPr id="3" name="Tijdelijke aanduiding voor inhoud 2">
            <a:extLst>
              <a:ext uri="{FF2B5EF4-FFF2-40B4-BE49-F238E27FC236}">
                <a16:creationId xmlns:a16="http://schemas.microsoft.com/office/drawing/2014/main" id="{CB18B37F-9879-48B7-886D-935E208920F7}"/>
              </a:ext>
            </a:extLst>
          </p:cNvPr>
          <p:cNvSpPr>
            <a:spLocks noGrp="1"/>
          </p:cNvSpPr>
          <p:nvPr>
            <p:ph idx="1"/>
          </p:nvPr>
        </p:nvSpPr>
        <p:spPr/>
        <p:txBody>
          <a:bodyPr>
            <a:normAutofit fontScale="77500" lnSpcReduction="20000"/>
          </a:bodyPr>
          <a:lstStyle/>
          <a:p>
            <a:r>
              <a:rPr lang="nl-NL" dirty="0"/>
              <a:t>- Als een verantwoordelijke of verwerker gegevens verwerkt over EU-burgers, maar zelf niet is gevestigd in de EU, dan moet hij een </a:t>
            </a:r>
            <a:r>
              <a:rPr lang="nl-NL" i="1" dirty="0"/>
              <a:t>vertegenwoordiger </a:t>
            </a:r>
            <a:r>
              <a:rPr lang="nl-NL" dirty="0"/>
              <a:t>aanstellen. Deze persoon is het aanspreekpunt voor die organisatie binnen de EU, bijvoorbeeld als het datasubject een klacht wil indienden of als de handhavende overheidsinstantie onderzoek wil verrichten. </a:t>
            </a:r>
          </a:p>
          <a:p>
            <a:r>
              <a:rPr lang="nl-NL" dirty="0"/>
              <a:t>- Binnen veel </a:t>
            </a:r>
            <a:r>
              <a:rPr lang="nl-NL" dirty="0" err="1"/>
              <a:t>dataverwerkende</a:t>
            </a:r>
            <a:r>
              <a:rPr lang="nl-NL" dirty="0"/>
              <a:t> organisaties moet een </a:t>
            </a:r>
            <a:r>
              <a:rPr lang="nl-NL" i="1" dirty="0"/>
              <a:t>Data </a:t>
            </a:r>
            <a:r>
              <a:rPr lang="nl-NL" i="1" dirty="0" err="1"/>
              <a:t>Protection</a:t>
            </a:r>
            <a:r>
              <a:rPr lang="nl-NL" i="1" dirty="0"/>
              <a:t> </a:t>
            </a:r>
            <a:r>
              <a:rPr lang="nl-NL" i="1" dirty="0" err="1"/>
              <a:t>Officer</a:t>
            </a:r>
            <a:r>
              <a:rPr lang="nl-NL" i="1" dirty="0"/>
              <a:t> </a:t>
            </a:r>
            <a:r>
              <a:rPr lang="nl-NL" dirty="0"/>
              <a:t>of in het Nederlands, een </a:t>
            </a:r>
            <a:r>
              <a:rPr lang="nl-NL" i="1" dirty="0"/>
              <a:t>Functionaris voor de Gegevensbescherming </a:t>
            </a:r>
            <a:r>
              <a:rPr lang="nl-NL" dirty="0"/>
              <a:t>worden aangesteld. Deze persoon is er voor verantwoordelijk dat binnen een organisatie de regels aangaande het gegevensbeschermingsrecht worden nageleefd en is het primaire aanspreekpunt voor vragen over de Algemene Verordening Gegevensbescherming, zowel binnen de organisatie als naar buiten toe, bijvoorbeeld in het geval het datasubject een klacht wil indienen of als de handhavende overheidsinstantie onderzoek wil verrichten. </a:t>
            </a:r>
          </a:p>
          <a:p>
            <a:r>
              <a:rPr lang="nl-NL" dirty="0"/>
              <a:t>- Elk land heeft een </a:t>
            </a:r>
            <a:r>
              <a:rPr lang="nl-NL" i="1" dirty="0"/>
              <a:t>toezichthoudende autoriteit. </a:t>
            </a:r>
            <a:r>
              <a:rPr lang="nl-NL" dirty="0"/>
              <a:t>In Nederland is dat de Autoriteit Persoonsgegevens, voorheen het College Bescherming Persoonsgegevens. </a:t>
            </a:r>
          </a:p>
          <a:p>
            <a:endParaRPr lang="nl-NL" dirty="0"/>
          </a:p>
        </p:txBody>
      </p:sp>
    </p:spTree>
    <p:extLst>
      <p:ext uri="{BB962C8B-B14F-4D97-AF65-F5344CB8AC3E}">
        <p14:creationId xmlns:p14="http://schemas.microsoft.com/office/powerpoint/2010/main" val="79365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7C7ED-A6B9-4F4F-9994-BC8A399B8729}"/>
              </a:ext>
            </a:extLst>
          </p:cNvPr>
          <p:cNvSpPr>
            <a:spLocks noGrp="1"/>
          </p:cNvSpPr>
          <p:nvPr>
            <p:ph type="title"/>
          </p:nvPr>
        </p:nvSpPr>
        <p:spPr/>
        <p:txBody>
          <a:bodyPr/>
          <a:lstStyle/>
          <a:p>
            <a:r>
              <a:rPr lang="nl-NL" dirty="0"/>
              <a:t>1. Belangrijkste begrippen </a:t>
            </a:r>
          </a:p>
        </p:txBody>
      </p:sp>
      <p:sp>
        <p:nvSpPr>
          <p:cNvPr id="3" name="Tijdelijke aanduiding voor inhoud 2">
            <a:extLst>
              <a:ext uri="{FF2B5EF4-FFF2-40B4-BE49-F238E27FC236}">
                <a16:creationId xmlns:a16="http://schemas.microsoft.com/office/drawing/2014/main" id="{CB18B37F-9879-48B7-886D-935E208920F7}"/>
              </a:ext>
            </a:extLst>
          </p:cNvPr>
          <p:cNvSpPr>
            <a:spLocks noGrp="1"/>
          </p:cNvSpPr>
          <p:nvPr>
            <p:ph idx="1"/>
          </p:nvPr>
        </p:nvSpPr>
        <p:spPr/>
        <p:txBody>
          <a:bodyPr>
            <a:normAutofit fontScale="85000" lnSpcReduction="20000"/>
          </a:bodyPr>
          <a:lstStyle/>
          <a:p>
            <a:r>
              <a:rPr lang="nl-NL" dirty="0"/>
              <a:t>Deze landelijke toezichthouders zijn momenteel verenigd in de zogenoemde </a:t>
            </a:r>
            <a:r>
              <a:rPr lang="nl-NL" i="1" dirty="0"/>
              <a:t>Artikel 29 Werkgroep </a:t>
            </a:r>
            <a:r>
              <a:rPr lang="nl-NL" dirty="0"/>
              <a:t>(ingesteld door artikel 29 van de Richtlijn bescherming persoonsgegevens). Deze werkgroep gaf over onderwerpen niet juridisch bindende, maar wel zeer invloedrijke adviezen af. </a:t>
            </a:r>
          </a:p>
          <a:p>
            <a:r>
              <a:rPr lang="nl-NL" dirty="0"/>
              <a:t>- Deze werkgroep wordt in de Verordening vervangen door de </a:t>
            </a:r>
            <a:r>
              <a:rPr lang="nl-NL" i="1" dirty="0"/>
              <a:t>European Data </a:t>
            </a:r>
            <a:r>
              <a:rPr lang="nl-NL" i="1" dirty="0" err="1"/>
              <a:t>Protection</a:t>
            </a:r>
            <a:r>
              <a:rPr lang="nl-NL" i="1" dirty="0"/>
              <a:t> Board, </a:t>
            </a:r>
            <a:r>
              <a:rPr lang="nl-NL" dirty="0"/>
              <a:t>of in het Nederlands, het </a:t>
            </a:r>
            <a:r>
              <a:rPr lang="nl-NL" i="1" dirty="0"/>
              <a:t>Europees Comité voor Gegevensbescherming. </a:t>
            </a:r>
            <a:r>
              <a:rPr lang="nl-NL" dirty="0"/>
              <a:t>Deze organisatie krijgt een sterkere positie en meer bevoegdheden dan de voormalige Artikel 29 Werkgroep. </a:t>
            </a:r>
          </a:p>
          <a:p>
            <a:r>
              <a:rPr lang="nl-NL" dirty="0"/>
              <a:t>- De </a:t>
            </a:r>
            <a:r>
              <a:rPr lang="nl-NL" i="1" dirty="0"/>
              <a:t>European Data </a:t>
            </a:r>
            <a:r>
              <a:rPr lang="nl-NL" i="1" dirty="0" err="1"/>
              <a:t>Protection</a:t>
            </a:r>
            <a:r>
              <a:rPr lang="nl-NL" i="1" dirty="0"/>
              <a:t> Supervisor </a:t>
            </a:r>
            <a:r>
              <a:rPr lang="nl-NL" dirty="0"/>
              <a:t>is een adviesorgaan gelijk aan de Artikel 29 Werkgroep, maar dan voor de gegevensverwerking door de Europese Unie zelf, bijvoorbeeld als de European </a:t>
            </a:r>
            <a:r>
              <a:rPr lang="nl-NL" dirty="0" err="1"/>
              <a:t>Medicines</a:t>
            </a:r>
            <a:r>
              <a:rPr lang="nl-NL" dirty="0"/>
              <a:t> Agency (EMA) persoonsgegevens verwerkt. In dat geval is niet de Algemene Verordening Gegevensbescherming van toepassing, maar een aparte Verordening. Ook de adviezen van de European Data </a:t>
            </a:r>
            <a:r>
              <a:rPr lang="nl-NL" dirty="0" err="1"/>
              <a:t>Protection</a:t>
            </a:r>
            <a:r>
              <a:rPr lang="nl-NL" dirty="0"/>
              <a:t> Supervisor zijn vrij invloedrijk. </a:t>
            </a:r>
          </a:p>
          <a:p>
            <a:endParaRPr lang="nl-NL" dirty="0"/>
          </a:p>
        </p:txBody>
      </p:sp>
    </p:spTree>
    <p:extLst>
      <p:ext uri="{BB962C8B-B14F-4D97-AF65-F5344CB8AC3E}">
        <p14:creationId xmlns:p14="http://schemas.microsoft.com/office/powerpoint/2010/main" val="174460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E7842-92FD-48D2-BC9D-9667F2311F27}"/>
              </a:ext>
            </a:extLst>
          </p:cNvPr>
          <p:cNvSpPr>
            <a:spLocks noGrp="1"/>
          </p:cNvSpPr>
          <p:nvPr>
            <p:ph type="title"/>
          </p:nvPr>
        </p:nvSpPr>
        <p:spPr/>
        <p:txBody>
          <a:bodyPr/>
          <a:lstStyle/>
          <a:p>
            <a:r>
              <a:rPr lang="nl-NL" dirty="0"/>
              <a:t>1. Belangrijkste begrippen </a:t>
            </a:r>
          </a:p>
        </p:txBody>
      </p:sp>
      <p:sp>
        <p:nvSpPr>
          <p:cNvPr id="3" name="Tijdelijke aanduiding voor inhoud 2">
            <a:extLst>
              <a:ext uri="{FF2B5EF4-FFF2-40B4-BE49-F238E27FC236}">
                <a16:creationId xmlns:a16="http://schemas.microsoft.com/office/drawing/2014/main" id="{1C4DA2DD-B1EC-4046-8A2D-5B4796C5F982}"/>
              </a:ext>
            </a:extLst>
          </p:cNvPr>
          <p:cNvSpPr>
            <a:spLocks noGrp="1"/>
          </p:cNvSpPr>
          <p:nvPr>
            <p:ph idx="1"/>
          </p:nvPr>
        </p:nvSpPr>
        <p:spPr/>
        <p:txBody>
          <a:bodyPr>
            <a:normAutofit fontScale="85000" lnSpcReduction="20000"/>
          </a:bodyPr>
          <a:lstStyle/>
          <a:p>
            <a:r>
              <a:rPr lang="nl-NL" dirty="0"/>
              <a:t>- De Unie is een afkorting van de Europese Unie. </a:t>
            </a:r>
          </a:p>
          <a:p>
            <a:r>
              <a:rPr lang="nl-NL" dirty="0"/>
              <a:t>- De </a:t>
            </a:r>
            <a:r>
              <a:rPr lang="nl-NL" i="1" dirty="0"/>
              <a:t>Commissie </a:t>
            </a:r>
            <a:r>
              <a:rPr lang="nl-NL" dirty="0"/>
              <a:t>is een afkorting voor de Europese Commissie, zeg maar de regering van de Europese Unie. </a:t>
            </a:r>
          </a:p>
          <a:p>
            <a:r>
              <a:rPr lang="nl-NL" dirty="0"/>
              <a:t>- Een </a:t>
            </a:r>
            <a:r>
              <a:rPr lang="nl-NL" i="1" dirty="0"/>
              <a:t>lidstaat </a:t>
            </a:r>
            <a:r>
              <a:rPr lang="nl-NL" dirty="0"/>
              <a:t>is een land dat is aangesloten bij de Europese Unie, zoals bijvoorbeeld Nederland, Duitsland en Italië. </a:t>
            </a:r>
          </a:p>
          <a:p>
            <a:r>
              <a:rPr lang="nl-NL" dirty="0"/>
              <a:t>- Het </a:t>
            </a:r>
            <a:r>
              <a:rPr lang="nl-NL" i="1" dirty="0"/>
              <a:t>Europees Hof van Justitie </a:t>
            </a:r>
            <a:r>
              <a:rPr lang="nl-NL" dirty="0"/>
              <a:t>is de hoogste rechter van de Europese Unie en gaat over de interpretatie van het Handvest van de Grondrechten, de Algemene Verordening Gegevensbescherming en andere documenten van de Europese Unie. </a:t>
            </a:r>
          </a:p>
          <a:p>
            <a:r>
              <a:rPr lang="nl-NL" dirty="0"/>
              <a:t>- Het </a:t>
            </a:r>
            <a:r>
              <a:rPr lang="nl-NL" i="1" dirty="0"/>
              <a:t>Europees Hof voor de Rechten van de Mens </a:t>
            </a:r>
            <a:r>
              <a:rPr lang="nl-NL" dirty="0"/>
              <a:t>is de hoogste rechter van de Raad van Europa en gaat over de interpretatie van het Europees Verdrag voor de Rechten van de Mens. Bij de Raad van Europa zijn vrijwel alle Europese landen aangesloten, bij de Europese Unie slechts 28 landen. </a:t>
            </a:r>
          </a:p>
          <a:p>
            <a:endParaRPr lang="nl-NL" dirty="0"/>
          </a:p>
          <a:p>
            <a:endParaRPr lang="nl-NL" dirty="0"/>
          </a:p>
          <a:p>
            <a:endParaRPr lang="nl-NL" dirty="0"/>
          </a:p>
        </p:txBody>
      </p:sp>
    </p:spTree>
    <p:extLst>
      <p:ext uri="{BB962C8B-B14F-4D97-AF65-F5344CB8AC3E}">
        <p14:creationId xmlns:p14="http://schemas.microsoft.com/office/powerpoint/2010/main" val="2967282753"/>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TM04033917[[fn=Berlijn]]</Template>
  <TotalTime>152</TotalTime>
  <Words>4083</Words>
  <Application>Microsoft Office PowerPoint</Application>
  <PresentationFormat>Breedbeeld</PresentationFormat>
  <Paragraphs>308</Paragraphs>
  <Slides>62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62</vt:i4>
      </vt:variant>
    </vt:vector>
  </HeadingPairs>
  <TitlesOfParts>
    <vt:vector size="65" baseType="lpstr">
      <vt:lpstr>Arial</vt:lpstr>
      <vt:lpstr>Trebuchet MS</vt:lpstr>
      <vt:lpstr>Berlijn</vt:lpstr>
      <vt:lpstr>Achtergrond AVG en aanpalende wetgeving </vt:lpstr>
      <vt:lpstr>Overzicht vier weken</vt:lpstr>
      <vt:lpstr>Overzicht vandaag</vt:lpstr>
      <vt:lpstr>Voorstellen</vt:lpstr>
      <vt:lpstr>Overzicht eerste uur</vt:lpstr>
      <vt:lpstr>1. Belangrijkste begrippen </vt:lpstr>
      <vt:lpstr>1. Belangrijkste begrippen </vt:lpstr>
      <vt:lpstr>1. Belangrijkste begrippen </vt:lpstr>
      <vt:lpstr>1. Belangrijkste begrippen </vt:lpstr>
      <vt:lpstr>2. Wat is de Algemene Verordening Gegevensbescherming? </vt:lpstr>
      <vt:lpstr>2. Wat is de Algemene Verordening Gegevensbescherming? </vt:lpstr>
      <vt:lpstr>2. Wat is de Algemene Verordening Gegevensbescherming? </vt:lpstr>
      <vt:lpstr>3. Is de Algemene Verordening Gegevensbescherming voor mij van belang? </vt:lpstr>
      <vt:lpstr>4. Is het recht op gegevensbescherming hetzelfde als het recht op privacy? </vt:lpstr>
      <vt:lpstr>4. Is het recht op gegevensbescherming hetzelfde als het recht op privacy? </vt:lpstr>
      <vt:lpstr>4. Is het recht op gegevensbescherming hetzelfde als het recht op privacy? </vt:lpstr>
      <vt:lpstr>4. Is het recht op gegevensbescherming hetzelfde als het recht op privacy? </vt:lpstr>
      <vt:lpstr>5. Het wie, wat, waar en waarom van de AVG?</vt:lpstr>
      <vt:lpstr>5. Het wie, wat, waar en waarom van de AVG?</vt:lpstr>
      <vt:lpstr>5. Het wie, wat, waar en waarom van de AVG?</vt:lpstr>
      <vt:lpstr>5. Het wie, wat, waar en waarom van de AVG?</vt:lpstr>
      <vt:lpstr>5. Het wie, wat, waar en waarom van de AVG?</vt:lpstr>
      <vt:lpstr>6.Waarom is het belangrijk om de Verordening te respecteren? </vt:lpstr>
      <vt:lpstr>6.Waarom is het belangrijk om de Verordening te respecteren? </vt:lpstr>
      <vt:lpstr>6.Waarom is het belangrijk om de Verordening te respecteren? </vt:lpstr>
      <vt:lpstr>Pauze</vt:lpstr>
      <vt:lpstr>Overzicht tweede uur</vt:lpstr>
      <vt:lpstr>(1) Sectorspecifieke wetgeving</vt:lpstr>
      <vt:lpstr>(2) De Uitvoeringswet: </vt:lpstr>
      <vt:lpstr>(2) De Uitvoeringswet: </vt:lpstr>
      <vt:lpstr>(2) De Uitvoeringswet: </vt:lpstr>
      <vt:lpstr>(2) De Uitvoeringswet: </vt:lpstr>
      <vt:lpstr>(2) De Uitvoeringswet: </vt:lpstr>
      <vt:lpstr>(2) De Uitvoeringswet: </vt:lpstr>
      <vt:lpstr>(2) De Uitvoeringswet: </vt:lpstr>
      <vt:lpstr>(2) De Uitvoeringswet: </vt:lpstr>
      <vt:lpstr>(3) Zelfreguleringsmechanismen: </vt:lpstr>
      <vt:lpstr>(3) Zelfreguleringsmechanismen: </vt:lpstr>
      <vt:lpstr>(4) De Autoriteit Persoonsgegevens, het Comité en de Commissie </vt:lpstr>
      <vt:lpstr>(4) De Autoriteit Persoonsgegevens, het Comité en de Commissie </vt:lpstr>
      <vt:lpstr>(4) De Autoriteit Persoonsgegevens, het Comité en de Commissie </vt:lpstr>
      <vt:lpstr>(4) De Autoriteit Persoonsgegevens, het Comité en de Commissie </vt:lpstr>
      <vt:lpstr>(4) De Autoriteit Persoonsgegevens, het Comité en de Commissie </vt:lpstr>
      <vt:lpstr>(4) De Autoriteit Persoonsgegevens, het Comité en de Commissie </vt:lpstr>
      <vt:lpstr>(4) De Autoriteit Persoonsgegevens, het Comité en de Commissie </vt:lpstr>
      <vt:lpstr>(3) Zelfreguleringsmechanismen: </vt:lpstr>
      <vt:lpstr>(3) Zelfreguleringsmechanismen: </vt:lpstr>
      <vt:lpstr>(5) De rechter: </vt:lpstr>
      <vt:lpstr>Scenario 1:</vt:lpstr>
      <vt:lpstr>PowerPoint-presentatie</vt:lpstr>
      <vt:lpstr>(6) Gedragscode wetenschappelijk onderzoek</vt:lpstr>
      <vt:lpstr>Scenario 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Pauze</vt:lpstr>
      <vt:lpstr>Moswa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Achtergrond AVG en aanpalende wetgeving</dc:title>
  <dc:creator>Computer</dc:creator>
  <cp:lastModifiedBy>Computer</cp:lastModifiedBy>
  <cp:revision>27</cp:revision>
  <dcterms:created xsi:type="dcterms:W3CDTF">2018-01-07T16:09:04Z</dcterms:created>
  <dcterms:modified xsi:type="dcterms:W3CDTF">2018-01-08T12:34:27Z</dcterms:modified>
</cp:coreProperties>
</file>