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769" r:id="rId4"/>
    <p:sldId id="770" r:id="rId5"/>
    <p:sldId id="776" r:id="rId6"/>
    <p:sldId id="777" r:id="rId7"/>
    <p:sldId id="771" r:id="rId8"/>
    <p:sldId id="772" r:id="rId9"/>
    <p:sldId id="774" r:id="rId10"/>
    <p:sldId id="775" r:id="rId11"/>
    <p:sldId id="779" r:id="rId12"/>
    <p:sldId id="780" r:id="rId13"/>
    <p:sldId id="793" r:id="rId14"/>
    <p:sldId id="794" r:id="rId15"/>
    <p:sldId id="795" r:id="rId16"/>
    <p:sldId id="796" r:id="rId17"/>
    <p:sldId id="799" r:id="rId18"/>
    <p:sldId id="798" r:id="rId19"/>
    <p:sldId id="259" r:id="rId20"/>
    <p:sldId id="258" r:id="rId21"/>
    <p:sldId id="260" r:id="rId22"/>
    <p:sldId id="266" r:id="rId23"/>
    <p:sldId id="261" r:id="rId24"/>
    <p:sldId id="810" r:id="rId25"/>
    <p:sldId id="262" r:id="rId26"/>
    <p:sldId id="269" r:id="rId27"/>
    <p:sldId id="270" r:id="rId28"/>
    <p:sldId id="271" r:id="rId29"/>
    <p:sldId id="263" r:id="rId30"/>
    <p:sldId id="268" r:id="rId31"/>
    <p:sldId id="811" r:id="rId32"/>
    <p:sldId id="267" r:id="rId33"/>
    <p:sldId id="265" r:id="rId34"/>
    <p:sldId id="805" r:id="rId35"/>
    <p:sldId id="806" r:id="rId36"/>
    <p:sldId id="807" r:id="rId37"/>
    <p:sldId id="808" r:id="rId38"/>
    <p:sldId id="809" r:id="rId39"/>
    <p:sldId id="272" r:id="rId40"/>
    <p:sldId id="800" r:id="rId41"/>
    <p:sldId id="801" r:id="rId42"/>
    <p:sldId id="802" r:id="rId43"/>
    <p:sldId id="803" r:id="rId44"/>
    <p:sldId id="804"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94" d="100"/>
          <a:sy n="94" d="100"/>
        </p:scale>
        <p:origin x="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92548-604E-4432-B864-03A37A702537}" type="doc">
      <dgm:prSet loTypeId="urn:microsoft.com/office/officeart/2005/8/layout/hList7" loCatId="list" qsTypeId="urn:microsoft.com/office/officeart/2005/8/quickstyle/3d2" qsCatId="3D" csTypeId="urn:microsoft.com/office/officeart/2005/8/colors/accent1_2" csCatId="accent1" phldr="1"/>
      <dgm:spPr/>
    </dgm:pt>
    <dgm:pt modelId="{8433B89C-D3E2-4110-8E0A-9E0533C3B5B8}">
      <dgm:prSet phldrT="[Tekst]" custT="1"/>
      <dgm:spPr/>
      <dgm:t>
        <a:bodyPr/>
        <a:lstStyle/>
        <a:p>
          <a:r>
            <a:rPr lang="nl-NL" sz="1200" b="1">
              <a:latin typeface="Times New Roman" panose="02020603050405020304" pitchFamily="18" charset="0"/>
              <a:cs typeface="Times New Roman" panose="02020603050405020304" pitchFamily="18" charset="0"/>
            </a:rPr>
            <a:t>Een nieuw regime gebaseerd op nieuwe categorieën   </a:t>
          </a:r>
        </a:p>
      </dgm:t>
    </dgm:pt>
    <dgm:pt modelId="{B6B2EB1A-86AB-4A4A-BD22-316508D45920}" type="parTrans" cxnId="{02296279-F594-4613-A17E-F049C99E3A9B}">
      <dgm:prSet/>
      <dgm:spPr/>
      <dgm:t>
        <a:bodyPr/>
        <a:lstStyle/>
        <a:p>
          <a:endParaRPr lang="nl-NL"/>
        </a:p>
      </dgm:t>
    </dgm:pt>
    <dgm:pt modelId="{601EEE27-46E0-4186-A30F-0C5242601B65}" type="sibTrans" cxnId="{02296279-F594-4613-A17E-F049C99E3A9B}">
      <dgm:prSet/>
      <dgm:spPr/>
      <dgm:t>
        <a:bodyPr/>
        <a:lstStyle/>
        <a:p>
          <a:endParaRPr lang="nl-NL"/>
        </a:p>
      </dgm:t>
    </dgm:pt>
    <dgm:pt modelId="{FEAC14A9-F260-4C32-882A-EA129ED87542}">
      <dgm:prSet phldrT="[Tekst]" custT="1"/>
      <dgm:spPr/>
      <dgm:t>
        <a:bodyPr/>
        <a:lstStyle/>
        <a:p>
          <a:r>
            <a:rPr lang="nl-NL" sz="1200" b="1">
              <a:latin typeface="Times New Roman" panose="02020603050405020304" pitchFamily="18" charset="0"/>
              <a:cs typeface="Times New Roman" panose="02020603050405020304" pitchFamily="18" charset="0"/>
            </a:rPr>
            <a:t>Huidige categorieën beter gedefinieerd, anderen toegevoegd </a:t>
          </a:r>
        </a:p>
      </dgm:t>
    </dgm:pt>
    <dgm:pt modelId="{D6BD7A30-CA2F-4FBC-980C-F55B99DD1B9F}" type="parTrans" cxnId="{0A31054D-D72D-493F-AECA-95B23FC24984}">
      <dgm:prSet/>
      <dgm:spPr/>
      <dgm:t>
        <a:bodyPr/>
        <a:lstStyle/>
        <a:p>
          <a:endParaRPr lang="nl-NL"/>
        </a:p>
      </dgm:t>
    </dgm:pt>
    <dgm:pt modelId="{41C439A1-DB72-48F4-8243-791B0CAD166A}" type="sibTrans" cxnId="{0A31054D-D72D-493F-AECA-95B23FC24984}">
      <dgm:prSet/>
      <dgm:spPr/>
      <dgm:t>
        <a:bodyPr/>
        <a:lstStyle/>
        <a:p>
          <a:endParaRPr lang="nl-NL"/>
        </a:p>
      </dgm:t>
    </dgm:pt>
    <dgm:pt modelId="{FF81A87B-FA91-46F7-ADB9-F5D028FF3A23}">
      <dgm:prSet phldrT="[Tekst]" custT="1"/>
      <dgm:spPr/>
      <dgm:t>
        <a:bodyPr/>
        <a:lstStyle/>
        <a:p>
          <a:r>
            <a:rPr lang="nl-NL" sz="1200" b="1">
              <a:latin typeface="Times New Roman" panose="02020603050405020304" pitchFamily="18" charset="0"/>
              <a:cs typeface="Times New Roman" panose="02020603050405020304" pitchFamily="18" charset="0"/>
            </a:rPr>
            <a:t>Meer contextualiteit onder de huidige aanpak</a:t>
          </a:r>
        </a:p>
      </dgm:t>
    </dgm:pt>
    <dgm:pt modelId="{D1873722-1C7E-45B1-9D0A-82B5D8240AF4}" type="parTrans" cxnId="{60588685-E4FC-43E4-8691-F70F66E8F0C9}">
      <dgm:prSet/>
      <dgm:spPr/>
      <dgm:t>
        <a:bodyPr/>
        <a:lstStyle/>
        <a:p>
          <a:endParaRPr lang="nl-NL"/>
        </a:p>
      </dgm:t>
    </dgm:pt>
    <dgm:pt modelId="{5E41E482-D7AB-4D9F-80F7-DA50AB015946}" type="sibTrans" cxnId="{60588685-E4FC-43E4-8691-F70F66E8F0C9}">
      <dgm:prSet/>
      <dgm:spPr/>
      <dgm:t>
        <a:bodyPr/>
        <a:lstStyle/>
        <a:p>
          <a:endParaRPr lang="nl-NL"/>
        </a:p>
      </dgm:t>
    </dgm:pt>
    <dgm:pt modelId="{70A4B830-D96A-4730-B304-42FF0235467A}">
      <dgm:prSet phldrT="[Tekst]" custT="1"/>
      <dgm:spPr/>
      <dgm:t>
        <a:bodyPr/>
        <a:lstStyle/>
        <a:p>
          <a:r>
            <a:rPr lang="nl-NL" sz="1200" b="1">
              <a:latin typeface="Times New Roman" panose="02020603050405020304" pitchFamily="18" charset="0"/>
              <a:cs typeface="Times New Roman" panose="02020603050405020304" pitchFamily="18" charset="0"/>
            </a:rPr>
            <a:t>Een nieuw regime gebaseerd op contextualiteit</a:t>
          </a:r>
        </a:p>
      </dgm:t>
    </dgm:pt>
    <dgm:pt modelId="{838512F7-E468-4B25-B18A-2A31EE01351D}" type="parTrans" cxnId="{D4E4329F-4E8F-42B2-926D-73DFCFCADFD5}">
      <dgm:prSet/>
      <dgm:spPr/>
      <dgm:t>
        <a:bodyPr/>
        <a:lstStyle/>
        <a:p>
          <a:endParaRPr lang="nl-NL"/>
        </a:p>
      </dgm:t>
    </dgm:pt>
    <dgm:pt modelId="{5E8BC0C9-BFFD-4C1F-AA9C-F0CF615CDCE5}" type="sibTrans" cxnId="{D4E4329F-4E8F-42B2-926D-73DFCFCADFD5}">
      <dgm:prSet/>
      <dgm:spPr/>
      <dgm:t>
        <a:bodyPr/>
        <a:lstStyle/>
        <a:p>
          <a:endParaRPr lang="nl-NL"/>
        </a:p>
      </dgm:t>
    </dgm:pt>
    <dgm:pt modelId="{0202A2A6-2FE0-4BE1-85A2-9ECDBD398712}">
      <dgm:prSet phldrT="[Tekst]" custT="1"/>
      <dgm:spPr/>
      <dgm:t>
        <a:bodyPr/>
        <a:lstStyle/>
        <a:p>
          <a:r>
            <a:rPr lang="nl-NL" sz="1200" b="1">
              <a:latin typeface="Times New Roman" panose="02020603050405020304" pitchFamily="18" charset="0"/>
              <a:cs typeface="Times New Roman" panose="02020603050405020304" pitchFamily="18" charset="0"/>
            </a:rPr>
            <a:t>Huidige aanpak</a:t>
          </a:r>
        </a:p>
      </dgm:t>
    </dgm:pt>
    <dgm:pt modelId="{742D478C-0BE3-48C6-A431-4B452175F25C}" type="sibTrans" cxnId="{BD4180CB-00F7-47BB-A812-11D58DA02B76}">
      <dgm:prSet/>
      <dgm:spPr/>
      <dgm:t>
        <a:bodyPr/>
        <a:lstStyle/>
        <a:p>
          <a:endParaRPr lang="nl-NL"/>
        </a:p>
      </dgm:t>
    </dgm:pt>
    <dgm:pt modelId="{9A67664E-C4C2-4823-B00E-BFE66B837D90}" type="parTrans" cxnId="{BD4180CB-00F7-47BB-A812-11D58DA02B76}">
      <dgm:prSet/>
      <dgm:spPr/>
      <dgm:t>
        <a:bodyPr/>
        <a:lstStyle/>
        <a:p>
          <a:endParaRPr lang="nl-NL"/>
        </a:p>
      </dgm:t>
    </dgm:pt>
    <dgm:pt modelId="{AF26C401-DE2D-4032-88ED-4DC8DC01C307}" type="pres">
      <dgm:prSet presAssocID="{01F92548-604E-4432-B864-03A37A702537}" presName="Name0" presStyleCnt="0">
        <dgm:presLayoutVars>
          <dgm:dir/>
          <dgm:resizeHandles val="exact"/>
        </dgm:presLayoutVars>
      </dgm:prSet>
      <dgm:spPr/>
    </dgm:pt>
    <dgm:pt modelId="{955582D5-BF2E-4478-B484-71B8997A42BE}" type="pres">
      <dgm:prSet presAssocID="{01F92548-604E-4432-B864-03A37A702537}" presName="fgShape" presStyleLbl="fgShp" presStyleIdx="0" presStyleCnt="1"/>
      <dgm:spPr/>
    </dgm:pt>
    <dgm:pt modelId="{03582AB2-918A-4342-B085-D282D62B650B}" type="pres">
      <dgm:prSet presAssocID="{01F92548-604E-4432-B864-03A37A702537}" presName="linComp" presStyleCnt="0"/>
      <dgm:spPr/>
    </dgm:pt>
    <dgm:pt modelId="{9A367FE3-E2F4-4970-B83E-B0943A64CB2E}" type="pres">
      <dgm:prSet presAssocID="{8433B89C-D3E2-4110-8E0A-9E0533C3B5B8}" presName="compNode" presStyleCnt="0"/>
      <dgm:spPr/>
    </dgm:pt>
    <dgm:pt modelId="{8AB09E88-D42E-45F5-A5AE-653554C78E14}" type="pres">
      <dgm:prSet presAssocID="{8433B89C-D3E2-4110-8E0A-9E0533C3B5B8}" presName="bkgdShape" presStyleLbl="node1" presStyleIdx="0" presStyleCnt="5" custLinFactNeighborX="2284"/>
      <dgm:spPr/>
    </dgm:pt>
    <dgm:pt modelId="{097002C6-64BB-4F4C-8DAA-F24559559850}" type="pres">
      <dgm:prSet presAssocID="{8433B89C-D3E2-4110-8E0A-9E0533C3B5B8}" presName="nodeTx" presStyleLbl="node1" presStyleIdx="0" presStyleCnt="5">
        <dgm:presLayoutVars>
          <dgm:bulletEnabled val="1"/>
        </dgm:presLayoutVars>
      </dgm:prSet>
      <dgm:spPr/>
    </dgm:pt>
    <dgm:pt modelId="{38855C4B-128A-47FE-9607-10ECDA4B9839}" type="pres">
      <dgm:prSet presAssocID="{8433B89C-D3E2-4110-8E0A-9E0533C3B5B8}" presName="invisiNode" presStyleLbl="node1" presStyleIdx="0" presStyleCnt="5"/>
      <dgm:spPr/>
    </dgm:pt>
    <dgm:pt modelId="{AFE4D499-F81B-4A43-9CBE-D9F2D777AC20}" type="pres">
      <dgm:prSet presAssocID="{8433B89C-D3E2-4110-8E0A-9E0533C3B5B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 r="-3000"/>
          </a:stretch>
        </a:blipFill>
      </dgm:spPr>
      <dgm:extLst>
        <a:ext uri="{E40237B7-FDA0-4F09-8148-C483321AD2D9}">
          <dgm14:cNvPr xmlns:dgm14="http://schemas.microsoft.com/office/drawing/2010/diagram" id="0" name="" descr="Badge 4 silhouet"/>
        </a:ext>
      </dgm:extLst>
    </dgm:pt>
    <dgm:pt modelId="{5522EA28-4582-402B-9822-080735CAF839}" type="pres">
      <dgm:prSet presAssocID="{601EEE27-46E0-4186-A30F-0C5242601B65}" presName="sibTrans" presStyleLbl="sibTrans2D1" presStyleIdx="0" presStyleCnt="0"/>
      <dgm:spPr/>
    </dgm:pt>
    <dgm:pt modelId="{37A13AB3-1EB9-4953-8BE6-2ABF98B6AF79}" type="pres">
      <dgm:prSet presAssocID="{FEAC14A9-F260-4C32-882A-EA129ED87542}" presName="compNode" presStyleCnt="0"/>
      <dgm:spPr/>
    </dgm:pt>
    <dgm:pt modelId="{B66807C6-5AE7-4AA2-B9AE-A9D790222D04}" type="pres">
      <dgm:prSet presAssocID="{FEAC14A9-F260-4C32-882A-EA129ED87542}" presName="bkgdShape" presStyleLbl="node1" presStyleIdx="1" presStyleCnt="5"/>
      <dgm:spPr/>
    </dgm:pt>
    <dgm:pt modelId="{F1A933A4-E1F4-45CA-8717-CD377240979B}" type="pres">
      <dgm:prSet presAssocID="{FEAC14A9-F260-4C32-882A-EA129ED87542}" presName="nodeTx" presStyleLbl="node1" presStyleIdx="1" presStyleCnt="5">
        <dgm:presLayoutVars>
          <dgm:bulletEnabled val="1"/>
        </dgm:presLayoutVars>
      </dgm:prSet>
      <dgm:spPr/>
    </dgm:pt>
    <dgm:pt modelId="{D8736ADF-F76B-4CB0-88ED-0115068CEEC8}" type="pres">
      <dgm:prSet presAssocID="{FEAC14A9-F260-4C32-882A-EA129ED87542}" presName="invisiNode" presStyleLbl="node1" presStyleIdx="1" presStyleCnt="5"/>
      <dgm:spPr/>
    </dgm:pt>
    <dgm:pt modelId="{051ED90A-6850-4AEC-B569-AC33506DDBC5}" type="pres">
      <dgm:prSet presAssocID="{FEAC14A9-F260-4C32-882A-EA129ED87542}"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00" r="-3000"/>
          </a:stretch>
        </a:blipFill>
      </dgm:spPr>
      <dgm:extLst>
        <a:ext uri="{E40237B7-FDA0-4F09-8148-C483321AD2D9}">
          <dgm14:cNvPr xmlns:dgm14="http://schemas.microsoft.com/office/drawing/2010/diagram" id="0" name="" descr="Badge silhouet"/>
        </a:ext>
      </dgm:extLst>
    </dgm:pt>
    <dgm:pt modelId="{51A0514A-73CE-4937-B430-84C1B82DED14}" type="pres">
      <dgm:prSet presAssocID="{41C439A1-DB72-48F4-8243-791B0CAD166A}" presName="sibTrans" presStyleLbl="sibTrans2D1" presStyleIdx="0" presStyleCnt="0"/>
      <dgm:spPr/>
    </dgm:pt>
    <dgm:pt modelId="{89AFF89F-5EE0-47DD-A990-CFA2B57789AA}" type="pres">
      <dgm:prSet presAssocID="{0202A2A6-2FE0-4BE1-85A2-9ECDBD398712}" presName="compNode" presStyleCnt="0"/>
      <dgm:spPr/>
    </dgm:pt>
    <dgm:pt modelId="{EF31E965-7C5C-4468-9935-97223CC4183B}" type="pres">
      <dgm:prSet presAssocID="{0202A2A6-2FE0-4BE1-85A2-9ECDBD398712}" presName="bkgdShape" presStyleLbl="node1" presStyleIdx="2" presStyleCnt="5"/>
      <dgm:spPr/>
    </dgm:pt>
    <dgm:pt modelId="{85B8CE17-BEAE-4F6D-8970-7BC30F4F0AEF}" type="pres">
      <dgm:prSet presAssocID="{0202A2A6-2FE0-4BE1-85A2-9ECDBD398712}" presName="nodeTx" presStyleLbl="node1" presStyleIdx="2" presStyleCnt="5">
        <dgm:presLayoutVars>
          <dgm:bulletEnabled val="1"/>
        </dgm:presLayoutVars>
      </dgm:prSet>
      <dgm:spPr/>
    </dgm:pt>
    <dgm:pt modelId="{57FEBA28-F8DB-446E-BAF9-B1DB7BD1DBC1}" type="pres">
      <dgm:prSet presAssocID="{0202A2A6-2FE0-4BE1-85A2-9ECDBD398712}" presName="invisiNode" presStyleLbl="node1" presStyleIdx="2" presStyleCnt="5"/>
      <dgm:spPr/>
    </dgm:pt>
    <dgm:pt modelId="{C7CEC62D-70A0-4CAF-A725-D0F2EBB3D9DA}" type="pres">
      <dgm:prSet presAssocID="{0202A2A6-2FE0-4BE1-85A2-9ECDBD398712}"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3000" r="-3000"/>
          </a:stretch>
        </a:blipFill>
      </dgm:spPr>
      <dgm:extLst>
        <a:ext uri="{E40237B7-FDA0-4F09-8148-C483321AD2D9}">
          <dgm14:cNvPr xmlns:dgm14="http://schemas.microsoft.com/office/drawing/2010/diagram" id="0" name="" descr="Badge: 1 silhouet"/>
        </a:ext>
      </dgm:extLst>
    </dgm:pt>
    <dgm:pt modelId="{08618A63-CDF9-4F72-9618-F52227D5C5FB}" type="pres">
      <dgm:prSet presAssocID="{742D478C-0BE3-48C6-A431-4B452175F25C}" presName="sibTrans" presStyleLbl="sibTrans2D1" presStyleIdx="0" presStyleCnt="0"/>
      <dgm:spPr/>
    </dgm:pt>
    <dgm:pt modelId="{81CA7D38-8FC9-461D-B519-14896E2EA531}" type="pres">
      <dgm:prSet presAssocID="{FF81A87B-FA91-46F7-ADB9-F5D028FF3A23}" presName="compNode" presStyleCnt="0"/>
      <dgm:spPr/>
    </dgm:pt>
    <dgm:pt modelId="{46FE8FCD-4E45-4222-B622-9458BD378198}" type="pres">
      <dgm:prSet presAssocID="{FF81A87B-FA91-46F7-ADB9-F5D028FF3A23}" presName="bkgdShape" presStyleLbl="node1" presStyleIdx="3" presStyleCnt="5"/>
      <dgm:spPr/>
    </dgm:pt>
    <dgm:pt modelId="{7C4E7B3A-6597-4C1D-AC9E-F162A035BF05}" type="pres">
      <dgm:prSet presAssocID="{FF81A87B-FA91-46F7-ADB9-F5D028FF3A23}" presName="nodeTx" presStyleLbl="node1" presStyleIdx="3" presStyleCnt="5">
        <dgm:presLayoutVars>
          <dgm:bulletEnabled val="1"/>
        </dgm:presLayoutVars>
      </dgm:prSet>
      <dgm:spPr/>
    </dgm:pt>
    <dgm:pt modelId="{740D4AF3-5D66-47AB-BFB5-DDA652AF4FAE}" type="pres">
      <dgm:prSet presAssocID="{FF81A87B-FA91-46F7-ADB9-F5D028FF3A23}" presName="invisiNode" presStyleLbl="node1" presStyleIdx="3" presStyleCnt="5"/>
      <dgm:spPr/>
    </dgm:pt>
    <dgm:pt modelId="{FA3EA1F5-771B-498D-95D8-D6FE82BD054A}" type="pres">
      <dgm:prSet presAssocID="{FF81A87B-FA91-46F7-ADB9-F5D028FF3A23}"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3000" r="-3000"/>
          </a:stretch>
        </a:blipFill>
      </dgm:spPr>
      <dgm:extLst>
        <a:ext uri="{E40237B7-FDA0-4F09-8148-C483321AD2D9}">
          <dgm14:cNvPr xmlns:dgm14="http://schemas.microsoft.com/office/drawing/2010/diagram" id="0" name="" descr="Badge 3 silhouet"/>
        </a:ext>
      </dgm:extLst>
    </dgm:pt>
    <dgm:pt modelId="{D797C1A8-2F7E-4538-879A-8E7BC1396C0E}" type="pres">
      <dgm:prSet presAssocID="{5E41E482-D7AB-4D9F-80F7-DA50AB015946}" presName="sibTrans" presStyleLbl="sibTrans2D1" presStyleIdx="0" presStyleCnt="0"/>
      <dgm:spPr/>
    </dgm:pt>
    <dgm:pt modelId="{FD30337C-1D53-49A5-88F3-D41F7A59D9EB}" type="pres">
      <dgm:prSet presAssocID="{70A4B830-D96A-4730-B304-42FF0235467A}" presName="compNode" presStyleCnt="0"/>
      <dgm:spPr/>
    </dgm:pt>
    <dgm:pt modelId="{EE80B51D-8FB5-4C4C-8474-919107779981}" type="pres">
      <dgm:prSet presAssocID="{70A4B830-D96A-4730-B304-42FF0235467A}" presName="bkgdShape" presStyleLbl="node1" presStyleIdx="4" presStyleCnt="5" custLinFactNeighborX="52517" custLinFactNeighborY="-2183"/>
      <dgm:spPr/>
    </dgm:pt>
    <dgm:pt modelId="{4EA15ACB-1C9D-4533-BF37-82CA617C7327}" type="pres">
      <dgm:prSet presAssocID="{70A4B830-D96A-4730-B304-42FF0235467A}" presName="nodeTx" presStyleLbl="node1" presStyleIdx="4" presStyleCnt="5">
        <dgm:presLayoutVars>
          <dgm:bulletEnabled val="1"/>
        </dgm:presLayoutVars>
      </dgm:prSet>
      <dgm:spPr/>
    </dgm:pt>
    <dgm:pt modelId="{42EE4D7C-135E-4917-A89D-688FEF383ECC}" type="pres">
      <dgm:prSet presAssocID="{70A4B830-D96A-4730-B304-42FF0235467A}" presName="invisiNode" presStyleLbl="node1" presStyleIdx="4" presStyleCnt="5"/>
      <dgm:spPr/>
    </dgm:pt>
    <dgm:pt modelId="{C7A9D6B3-D2B4-402D-A97E-DA367CC2CEA1}" type="pres">
      <dgm:prSet presAssocID="{70A4B830-D96A-4730-B304-42FF0235467A}"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3000" r="-3000"/>
          </a:stretch>
        </a:blipFill>
      </dgm:spPr>
      <dgm:extLst>
        <a:ext uri="{E40237B7-FDA0-4F09-8148-C483321AD2D9}">
          <dgm14:cNvPr xmlns:dgm14="http://schemas.microsoft.com/office/drawing/2010/diagram" id="0" name="" descr="Badge 5 silhouet"/>
        </a:ext>
      </dgm:extLst>
    </dgm:pt>
  </dgm:ptLst>
  <dgm:cxnLst>
    <dgm:cxn modelId="{51390318-706B-498E-9858-14626F6E3212}" type="presOf" srcId="{8433B89C-D3E2-4110-8E0A-9E0533C3B5B8}" destId="{8AB09E88-D42E-45F5-A5AE-653554C78E14}" srcOrd="0" destOrd="0" presId="urn:microsoft.com/office/officeart/2005/8/layout/hList7"/>
    <dgm:cxn modelId="{1FE6172A-710D-4B95-87D1-27D63709CCAC}" type="presOf" srcId="{FEAC14A9-F260-4C32-882A-EA129ED87542}" destId="{B66807C6-5AE7-4AA2-B9AE-A9D790222D04}" srcOrd="0" destOrd="0" presId="urn:microsoft.com/office/officeart/2005/8/layout/hList7"/>
    <dgm:cxn modelId="{0A31054D-D72D-493F-AECA-95B23FC24984}" srcId="{01F92548-604E-4432-B864-03A37A702537}" destId="{FEAC14A9-F260-4C32-882A-EA129ED87542}" srcOrd="1" destOrd="0" parTransId="{D6BD7A30-CA2F-4FBC-980C-F55B99DD1B9F}" sibTransId="{41C439A1-DB72-48F4-8243-791B0CAD166A}"/>
    <dgm:cxn modelId="{14EC606E-5473-418B-A292-B6666C232640}" type="presOf" srcId="{01F92548-604E-4432-B864-03A37A702537}" destId="{AF26C401-DE2D-4032-88ED-4DC8DC01C307}" srcOrd="0" destOrd="0" presId="urn:microsoft.com/office/officeart/2005/8/layout/hList7"/>
    <dgm:cxn modelId="{87925655-0BEF-4A0E-909B-793A1C6D6C27}" type="presOf" srcId="{41C439A1-DB72-48F4-8243-791B0CAD166A}" destId="{51A0514A-73CE-4937-B430-84C1B82DED14}" srcOrd="0" destOrd="0" presId="urn:microsoft.com/office/officeart/2005/8/layout/hList7"/>
    <dgm:cxn modelId="{02296279-F594-4613-A17E-F049C99E3A9B}" srcId="{01F92548-604E-4432-B864-03A37A702537}" destId="{8433B89C-D3E2-4110-8E0A-9E0533C3B5B8}" srcOrd="0" destOrd="0" parTransId="{B6B2EB1A-86AB-4A4A-BD22-316508D45920}" sibTransId="{601EEE27-46E0-4186-A30F-0C5242601B65}"/>
    <dgm:cxn modelId="{60588685-E4FC-43E4-8691-F70F66E8F0C9}" srcId="{01F92548-604E-4432-B864-03A37A702537}" destId="{FF81A87B-FA91-46F7-ADB9-F5D028FF3A23}" srcOrd="3" destOrd="0" parTransId="{D1873722-1C7E-45B1-9D0A-82B5D8240AF4}" sibTransId="{5E41E482-D7AB-4D9F-80F7-DA50AB015946}"/>
    <dgm:cxn modelId="{806DA787-604A-4059-B8B4-7888023B4895}" type="presOf" srcId="{70A4B830-D96A-4730-B304-42FF0235467A}" destId="{EE80B51D-8FB5-4C4C-8474-919107779981}" srcOrd="0" destOrd="0" presId="urn:microsoft.com/office/officeart/2005/8/layout/hList7"/>
    <dgm:cxn modelId="{770BA28D-ABFB-4E57-9C65-B92941FB14D8}" type="presOf" srcId="{0202A2A6-2FE0-4BE1-85A2-9ECDBD398712}" destId="{85B8CE17-BEAE-4F6D-8970-7BC30F4F0AEF}" srcOrd="1" destOrd="0" presId="urn:microsoft.com/office/officeart/2005/8/layout/hList7"/>
    <dgm:cxn modelId="{D4E4329F-4E8F-42B2-926D-73DFCFCADFD5}" srcId="{01F92548-604E-4432-B864-03A37A702537}" destId="{70A4B830-D96A-4730-B304-42FF0235467A}" srcOrd="4" destOrd="0" parTransId="{838512F7-E468-4B25-B18A-2A31EE01351D}" sibTransId="{5E8BC0C9-BFFD-4C1F-AA9C-F0CF615CDCE5}"/>
    <dgm:cxn modelId="{CD0F63A3-C342-4B32-86AF-AA294B78BF18}" type="presOf" srcId="{FF81A87B-FA91-46F7-ADB9-F5D028FF3A23}" destId="{7C4E7B3A-6597-4C1D-AC9E-F162A035BF05}" srcOrd="1" destOrd="0" presId="urn:microsoft.com/office/officeart/2005/8/layout/hList7"/>
    <dgm:cxn modelId="{63FED6B6-640E-4EE3-BED0-49D51480EFDD}" type="presOf" srcId="{601EEE27-46E0-4186-A30F-0C5242601B65}" destId="{5522EA28-4582-402B-9822-080735CAF839}" srcOrd="0" destOrd="0" presId="urn:microsoft.com/office/officeart/2005/8/layout/hList7"/>
    <dgm:cxn modelId="{68B619BC-CA3E-480C-A19A-B201F614D8A6}" type="presOf" srcId="{8433B89C-D3E2-4110-8E0A-9E0533C3B5B8}" destId="{097002C6-64BB-4F4C-8DAA-F24559559850}" srcOrd="1" destOrd="0" presId="urn:microsoft.com/office/officeart/2005/8/layout/hList7"/>
    <dgm:cxn modelId="{DEB553C3-2503-4EE5-A885-048000EB8B1B}" type="presOf" srcId="{0202A2A6-2FE0-4BE1-85A2-9ECDBD398712}" destId="{EF31E965-7C5C-4468-9935-97223CC4183B}" srcOrd="0" destOrd="0" presId="urn:microsoft.com/office/officeart/2005/8/layout/hList7"/>
    <dgm:cxn modelId="{BD4180CB-00F7-47BB-A812-11D58DA02B76}" srcId="{01F92548-604E-4432-B864-03A37A702537}" destId="{0202A2A6-2FE0-4BE1-85A2-9ECDBD398712}" srcOrd="2" destOrd="0" parTransId="{9A67664E-C4C2-4823-B00E-BFE66B837D90}" sibTransId="{742D478C-0BE3-48C6-A431-4B452175F25C}"/>
    <dgm:cxn modelId="{937633DE-C141-4E7F-BB1C-70A413CF0DA7}" type="presOf" srcId="{742D478C-0BE3-48C6-A431-4B452175F25C}" destId="{08618A63-CDF9-4F72-9618-F52227D5C5FB}" srcOrd="0" destOrd="0" presId="urn:microsoft.com/office/officeart/2005/8/layout/hList7"/>
    <dgm:cxn modelId="{6A75DAE2-B376-46B4-9F54-EBF24466F2AE}" type="presOf" srcId="{FF81A87B-FA91-46F7-ADB9-F5D028FF3A23}" destId="{46FE8FCD-4E45-4222-B622-9458BD378198}" srcOrd="0" destOrd="0" presId="urn:microsoft.com/office/officeart/2005/8/layout/hList7"/>
    <dgm:cxn modelId="{54ECD4E3-E3DF-4DF7-AB8D-7EDEE01988A0}" type="presOf" srcId="{70A4B830-D96A-4730-B304-42FF0235467A}" destId="{4EA15ACB-1C9D-4533-BF37-82CA617C7327}" srcOrd="1" destOrd="0" presId="urn:microsoft.com/office/officeart/2005/8/layout/hList7"/>
    <dgm:cxn modelId="{ECED29E6-4840-471C-B7C4-76120322B742}" type="presOf" srcId="{FEAC14A9-F260-4C32-882A-EA129ED87542}" destId="{F1A933A4-E1F4-45CA-8717-CD377240979B}" srcOrd="1" destOrd="0" presId="urn:microsoft.com/office/officeart/2005/8/layout/hList7"/>
    <dgm:cxn modelId="{873304F4-AEFC-4958-8AE1-77152CE30300}" type="presOf" srcId="{5E41E482-D7AB-4D9F-80F7-DA50AB015946}" destId="{D797C1A8-2F7E-4538-879A-8E7BC1396C0E}" srcOrd="0" destOrd="0" presId="urn:microsoft.com/office/officeart/2005/8/layout/hList7"/>
    <dgm:cxn modelId="{BA11B7BA-1C29-4ADE-A3AA-B7B2061D78C3}" type="presParOf" srcId="{AF26C401-DE2D-4032-88ED-4DC8DC01C307}" destId="{955582D5-BF2E-4478-B484-71B8997A42BE}" srcOrd="0" destOrd="0" presId="urn:microsoft.com/office/officeart/2005/8/layout/hList7"/>
    <dgm:cxn modelId="{4FB1314C-1845-4CE7-AC50-CA3B9D32CF7A}" type="presParOf" srcId="{AF26C401-DE2D-4032-88ED-4DC8DC01C307}" destId="{03582AB2-918A-4342-B085-D282D62B650B}" srcOrd="1" destOrd="0" presId="urn:microsoft.com/office/officeart/2005/8/layout/hList7"/>
    <dgm:cxn modelId="{CDA635F8-5164-47C0-8694-19A4C0B03DA2}" type="presParOf" srcId="{03582AB2-918A-4342-B085-D282D62B650B}" destId="{9A367FE3-E2F4-4970-B83E-B0943A64CB2E}" srcOrd="0" destOrd="0" presId="urn:microsoft.com/office/officeart/2005/8/layout/hList7"/>
    <dgm:cxn modelId="{E175413E-6186-4FC9-95DD-422EB325428D}" type="presParOf" srcId="{9A367FE3-E2F4-4970-B83E-B0943A64CB2E}" destId="{8AB09E88-D42E-45F5-A5AE-653554C78E14}" srcOrd="0" destOrd="0" presId="urn:microsoft.com/office/officeart/2005/8/layout/hList7"/>
    <dgm:cxn modelId="{E5BB8C0C-A5CC-4C19-9345-FC9D0FBB9477}" type="presParOf" srcId="{9A367FE3-E2F4-4970-B83E-B0943A64CB2E}" destId="{097002C6-64BB-4F4C-8DAA-F24559559850}" srcOrd="1" destOrd="0" presId="urn:microsoft.com/office/officeart/2005/8/layout/hList7"/>
    <dgm:cxn modelId="{A37557FF-7F54-43BE-9F63-6CDE22B1F48A}" type="presParOf" srcId="{9A367FE3-E2F4-4970-B83E-B0943A64CB2E}" destId="{38855C4B-128A-47FE-9607-10ECDA4B9839}" srcOrd="2" destOrd="0" presId="urn:microsoft.com/office/officeart/2005/8/layout/hList7"/>
    <dgm:cxn modelId="{8D2008A1-AC2D-44A8-B77C-3173787AB0A9}" type="presParOf" srcId="{9A367FE3-E2F4-4970-B83E-B0943A64CB2E}" destId="{AFE4D499-F81B-4A43-9CBE-D9F2D777AC20}" srcOrd="3" destOrd="0" presId="urn:microsoft.com/office/officeart/2005/8/layout/hList7"/>
    <dgm:cxn modelId="{7DCE1A25-7888-4899-88F3-2CEC76184AF4}" type="presParOf" srcId="{03582AB2-918A-4342-B085-D282D62B650B}" destId="{5522EA28-4582-402B-9822-080735CAF839}" srcOrd="1" destOrd="0" presId="urn:microsoft.com/office/officeart/2005/8/layout/hList7"/>
    <dgm:cxn modelId="{0602D05B-6FD7-4646-983C-68F4B46941CD}" type="presParOf" srcId="{03582AB2-918A-4342-B085-D282D62B650B}" destId="{37A13AB3-1EB9-4953-8BE6-2ABF98B6AF79}" srcOrd="2" destOrd="0" presId="urn:microsoft.com/office/officeart/2005/8/layout/hList7"/>
    <dgm:cxn modelId="{4D1E4532-7320-441E-B70E-E5AF6A667C51}" type="presParOf" srcId="{37A13AB3-1EB9-4953-8BE6-2ABF98B6AF79}" destId="{B66807C6-5AE7-4AA2-B9AE-A9D790222D04}" srcOrd="0" destOrd="0" presId="urn:microsoft.com/office/officeart/2005/8/layout/hList7"/>
    <dgm:cxn modelId="{8DBA0CB6-5107-4333-89F4-C2CB3527BDA8}" type="presParOf" srcId="{37A13AB3-1EB9-4953-8BE6-2ABF98B6AF79}" destId="{F1A933A4-E1F4-45CA-8717-CD377240979B}" srcOrd="1" destOrd="0" presId="urn:microsoft.com/office/officeart/2005/8/layout/hList7"/>
    <dgm:cxn modelId="{91422915-0EC1-4D1F-A0BC-102F6D111C8B}" type="presParOf" srcId="{37A13AB3-1EB9-4953-8BE6-2ABF98B6AF79}" destId="{D8736ADF-F76B-4CB0-88ED-0115068CEEC8}" srcOrd="2" destOrd="0" presId="urn:microsoft.com/office/officeart/2005/8/layout/hList7"/>
    <dgm:cxn modelId="{F5A66300-B53F-4AA6-907B-F260A30CF726}" type="presParOf" srcId="{37A13AB3-1EB9-4953-8BE6-2ABF98B6AF79}" destId="{051ED90A-6850-4AEC-B569-AC33506DDBC5}" srcOrd="3" destOrd="0" presId="urn:microsoft.com/office/officeart/2005/8/layout/hList7"/>
    <dgm:cxn modelId="{0280B7F0-B6AA-4940-86FE-09D6205D60FB}" type="presParOf" srcId="{03582AB2-918A-4342-B085-D282D62B650B}" destId="{51A0514A-73CE-4937-B430-84C1B82DED14}" srcOrd="3" destOrd="0" presId="urn:microsoft.com/office/officeart/2005/8/layout/hList7"/>
    <dgm:cxn modelId="{042EF118-4064-42C2-B6A1-01996B2847E4}" type="presParOf" srcId="{03582AB2-918A-4342-B085-D282D62B650B}" destId="{89AFF89F-5EE0-47DD-A990-CFA2B57789AA}" srcOrd="4" destOrd="0" presId="urn:microsoft.com/office/officeart/2005/8/layout/hList7"/>
    <dgm:cxn modelId="{0BA6BD3C-A988-43C9-B24B-C770E9EE1526}" type="presParOf" srcId="{89AFF89F-5EE0-47DD-A990-CFA2B57789AA}" destId="{EF31E965-7C5C-4468-9935-97223CC4183B}" srcOrd="0" destOrd="0" presId="urn:microsoft.com/office/officeart/2005/8/layout/hList7"/>
    <dgm:cxn modelId="{F850BC2C-69F1-43D6-B075-3DD907425327}" type="presParOf" srcId="{89AFF89F-5EE0-47DD-A990-CFA2B57789AA}" destId="{85B8CE17-BEAE-4F6D-8970-7BC30F4F0AEF}" srcOrd="1" destOrd="0" presId="urn:microsoft.com/office/officeart/2005/8/layout/hList7"/>
    <dgm:cxn modelId="{7541F524-0202-488C-8C6B-89F9AC22A29C}" type="presParOf" srcId="{89AFF89F-5EE0-47DD-A990-CFA2B57789AA}" destId="{57FEBA28-F8DB-446E-BAF9-B1DB7BD1DBC1}" srcOrd="2" destOrd="0" presId="urn:microsoft.com/office/officeart/2005/8/layout/hList7"/>
    <dgm:cxn modelId="{5FFB3294-86E0-444F-A95D-B885807B8B1B}" type="presParOf" srcId="{89AFF89F-5EE0-47DD-A990-CFA2B57789AA}" destId="{C7CEC62D-70A0-4CAF-A725-D0F2EBB3D9DA}" srcOrd="3" destOrd="0" presId="urn:microsoft.com/office/officeart/2005/8/layout/hList7"/>
    <dgm:cxn modelId="{B7B1735F-67BE-4552-A60F-F3FC4BA09E58}" type="presParOf" srcId="{03582AB2-918A-4342-B085-D282D62B650B}" destId="{08618A63-CDF9-4F72-9618-F52227D5C5FB}" srcOrd="5" destOrd="0" presId="urn:microsoft.com/office/officeart/2005/8/layout/hList7"/>
    <dgm:cxn modelId="{BE5144E1-3338-4A37-BFC2-CCFA35934ED9}" type="presParOf" srcId="{03582AB2-918A-4342-B085-D282D62B650B}" destId="{81CA7D38-8FC9-461D-B519-14896E2EA531}" srcOrd="6" destOrd="0" presId="urn:microsoft.com/office/officeart/2005/8/layout/hList7"/>
    <dgm:cxn modelId="{73015053-2E97-4758-8374-1B513C295F64}" type="presParOf" srcId="{81CA7D38-8FC9-461D-B519-14896E2EA531}" destId="{46FE8FCD-4E45-4222-B622-9458BD378198}" srcOrd="0" destOrd="0" presId="urn:microsoft.com/office/officeart/2005/8/layout/hList7"/>
    <dgm:cxn modelId="{47A12A70-DA95-47DE-B6C4-513EAE0C38E3}" type="presParOf" srcId="{81CA7D38-8FC9-461D-B519-14896E2EA531}" destId="{7C4E7B3A-6597-4C1D-AC9E-F162A035BF05}" srcOrd="1" destOrd="0" presId="urn:microsoft.com/office/officeart/2005/8/layout/hList7"/>
    <dgm:cxn modelId="{E555F8A2-D45D-447A-BB4C-20B3C34C4EAA}" type="presParOf" srcId="{81CA7D38-8FC9-461D-B519-14896E2EA531}" destId="{740D4AF3-5D66-47AB-BFB5-DDA652AF4FAE}" srcOrd="2" destOrd="0" presId="urn:microsoft.com/office/officeart/2005/8/layout/hList7"/>
    <dgm:cxn modelId="{74140C4F-D452-4A38-9E8A-C05DCD1FE277}" type="presParOf" srcId="{81CA7D38-8FC9-461D-B519-14896E2EA531}" destId="{FA3EA1F5-771B-498D-95D8-D6FE82BD054A}" srcOrd="3" destOrd="0" presId="urn:microsoft.com/office/officeart/2005/8/layout/hList7"/>
    <dgm:cxn modelId="{200407FF-0AFE-4CD6-9B3B-A362A9380D41}" type="presParOf" srcId="{03582AB2-918A-4342-B085-D282D62B650B}" destId="{D797C1A8-2F7E-4538-879A-8E7BC1396C0E}" srcOrd="7" destOrd="0" presId="urn:microsoft.com/office/officeart/2005/8/layout/hList7"/>
    <dgm:cxn modelId="{3DB07228-4A6B-4891-8D81-46A52C09B7E9}" type="presParOf" srcId="{03582AB2-918A-4342-B085-D282D62B650B}" destId="{FD30337C-1D53-49A5-88F3-D41F7A59D9EB}" srcOrd="8" destOrd="0" presId="urn:microsoft.com/office/officeart/2005/8/layout/hList7"/>
    <dgm:cxn modelId="{9CDCAAA4-5254-4BE5-B922-1C4FC60F6004}" type="presParOf" srcId="{FD30337C-1D53-49A5-88F3-D41F7A59D9EB}" destId="{EE80B51D-8FB5-4C4C-8474-919107779981}" srcOrd="0" destOrd="0" presId="urn:microsoft.com/office/officeart/2005/8/layout/hList7"/>
    <dgm:cxn modelId="{9E429B33-8ACB-4A6A-B8AE-7C82C7D5E8B3}" type="presParOf" srcId="{FD30337C-1D53-49A5-88F3-D41F7A59D9EB}" destId="{4EA15ACB-1C9D-4533-BF37-82CA617C7327}" srcOrd="1" destOrd="0" presId="urn:microsoft.com/office/officeart/2005/8/layout/hList7"/>
    <dgm:cxn modelId="{7672625F-A02D-41CD-8806-1A96DFE05EB5}" type="presParOf" srcId="{FD30337C-1D53-49A5-88F3-D41F7A59D9EB}" destId="{42EE4D7C-135E-4917-A89D-688FEF383ECC}" srcOrd="2" destOrd="0" presId="urn:microsoft.com/office/officeart/2005/8/layout/hList7"/>
    <dgm:cxn modelId="{DF1FC47B-DF43-46C3-B1AB-ABF221607DA1}" type="presParOf" srcId="{FD30337C-1D53-49A5-88F3-D41F7A59D9EB}" destId="{C7A9D6B3-D2B4-402D-A97E-DA367CC2CEA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09E88-D42E-45F5-A5AE-653554C78E14}">
      <dsp:nvSpPr>
        <dsp:cNvPr id="0" name=""/>
        <dsp:cNvSpPr/>
      </dsp:nvSpPr>
      <dsp:spPr>
        <a:xfrm>
          <a:off x="27675" y="0"/>
          <a:ext cx="1211708" cy="33274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a:latin typeface="Times New Roman" panose="02020603050405020304" pitchFamily="18" charset="0"/>
              <a:cs typeface="Times New Roman" panose="02020603050405020304" pitchFamily="18" charset="0"/>
            </a:rPr>
            <a:t>Een nieuw regime gebaseerd op nieuwe categorieën   </a:t>
          </a:r>
        </a:p>
      </dsp:txBody>
      <dsp:txXfrm>
        <a:off x="27675" y="1330960"/>
        <a:ext cx="1211708" cy="1330960"/>
      </dsp:txXfrm>
    </dsp:sp>
    <dsp:sp modelId="{AFE4D499-F81B-4A43-9CBE-D9F2D777AC20}">
      <dsp:nvSpPr>
        <dsp:cNvPr id="0" name=""/>
        <dsp:cNvSpPr/>
      </dsp:nvSpPr>
      <dsp:spPr>
        <a:xfrm>
          <a:off x="51842" y="199644"/>
          <a:ext cx="1108024" cy="110802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 r="-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66807C6-5AE7-4AA2-B9AE-A9D790222D04}">
      <dsp:nvSpPr>
        <dsp:cNvPr id="0" name=""/>
        <dsp:cNvSpPr/>
      </dsp:nvSpPr>
      <dsp:spPr>
        <a:xfrm>
          <a:off x="1248060" y="0"/>
          <a:ext cx="1211708" cy="33274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a:latin typeface="Times New Roman" panose="02020603050405020304" pitchFamily="18" charset="0"/>
              <a:cs typeface="Times New Roman" panose="02020603050405020304" pitchFamily="18" charset="0"/>
            </a:rPr>
            <a:t>Huidige categorieën beter gedefinieerd, anderen toegevoegd </a:t>
          </a:r>
        </a:p>
      </dsp:txBody>
      <dsp:txXfrm>
        <a:off x="1248060" y="1330960"/>
        <a:ext cx="1211708" cy="1330960"/>
      </dsp:txXfrm>
    </dsp:sp>
    <dsp:sp modelId="{051ED90A-6850-4AEC-B569-AC33506DDBC5}">
      <dsp:nvSpPr>
        <dsp:cNvPr id="0" name=""/>
        <dsp:cNvSpPr/>
      </dsp:nvSpPr>
      <dsp:spPr>
        <a:xfrm>
          <a:off x="1299902" y="199644"/>
          <a:ext cx="1108024" cy="110802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00" r="-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F31E965-7C5C-4468-9935-97223CC4183B}">
      <dsp:nvSpPr>
        <dsp:cNvPr id="0" name=""/>
        <dsp:cNvSpPr/>
      </dsp:nvSpPr>
      <dsp:spPr>
        <a:xfrm>
          <a:off x="2496120" y="0"/>
          <a:ext cx="1211708" cy="33274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a:latin typeface="Times New Roman" panose="02020603050405020304" pitchFamily="18" charset="0"/>
              <a:cs typeface="Times New Roman" panose="02020603050405020304" pitchFamily="18" charset="0"/>
            </a:rPr>
            <a:t>Huidige aanpak</a:t>
          </a:r>
        </a:p>
      </dsp:txBody>
      <dsp:txXfrm>
        <a:off x="2496120" y="1330960"/>
        <a:ext cx="1211708" cy="1330960"/>
      </dsp:txXfrm>
    </dsp:sp>
    <dsp:sp modelId="{C7CEC62D-70A0-4CAF-A725-D0F2EBB3D9DA}">
      <dsp:nvSpPr>
        <dsp:cNvPr id="0" name=""/>
        <dsp:cNvSpPr/>
      </dsp:nvSpPr>
      <dsp:spPr>
        <a:xfrm>
          <a:off x="2547962" y="199644"/>
          <a:ext cx="1108024" cy="110802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3000" r="-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6FE8FCD-4E45-4222-B622-9458BD378198}">
      <dsp:nvSpPr>
        <dsp:cNvPr id="0" name=""/>
        <dsp:cNvSpPr/>
      </dsp:nvSpPr>
      <dsp:spPr>
        <a:xfrm>
          <a:off x="3744180" y="0"/>
          <a:ext cx="1211708" cy="33274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a:latin typeface="Times New Roman" panose="02020603050405020304" pitchFamily="18" charset="0"/>
              <a:cs typeface="Times New Roman" panose="02020603050405020304" pitchFamily="18" charset="0"/>
            </a:rPr>
            <a:t>Meer contextualiteit onder de huidige aanpak</a:t>
          </a:r>
        </a:p>
      </dsp:txBody>
      <dsp:txXfrm>
        <a:off x="3744180" y="1330960"/>
        <a:ext cx="1211708" cy="1330960"/>
      </dsp:txXfrm>
    </dsp:sp>
    <dsp:sp modelId="{FA3EA1F5-771B-498D-95D8-D6FE82BD054A}">
      <dsp:nvSpPr>
        <dsp:cNvPr id="0" name=""/>
        <dsp:cNvSpPr/>
      </dsp:nvSpPr>
      <dsp:spPr>
        <a:xfrm>
          <a:off x="3796023" y="199644"/>
          <a:ext cx="1108024" cy="110802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3000" r="-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E80B51D-8FB5-4C4C-8474-919107779981}">
      <dsp:nvSpPr>
        <dsp:cNvPr id="0" name=""/>
        <dsp:cNvSpPr/>
      </dsp:nvSpPr>
      <dsp:spPr>
        <a:xfrm>
          <a:off x="4992241" y="0"/>
          <a:ext cx="1211708" cy="33274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a:latin typeface="Times New Roman" panose="02020603050405020304" pitchFamily="18" charset="0"/>
              <a:cs typeface="Times New Roman" panose="02020603050405020304" pitchFamily="18" charset="0"/>
            </a:rPr>
            <a:t>Een nieuw regime gebaseerd op contextualiteit</a:t>
          </a:r>
        </a:p>
      </dsp:txBody>
      <dsp:txXfrm>
        <a:off x="4992241" y="1330960"/>
        <a:ext cx="1211708" cy="1330960"/>
      </dsp:txXfrm>
    </dsp:sp>
    <dsp:sp modelId="{C7A9D6B3-D2B4-402D-A97E-DA367CC2CEA1}">
      <dsp:nvSpPr>
        <dsp:cNvPr id="0" name=""/>
        <dsp:cNvSpPr/>
      </dsp:nvSpPr>
      <dsp:spPr>
        <a:xfrm>
          <a:off x="5044083" y="199644"/>
          <a:ext cx="1108024" cy="110802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3000" r="-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55582D5-BF2E-4478-B484-71B8997A42BE}">
      <dsp:nvSpPr>
        <dsp:cNvPr id="0" name=""/>
        <dsp:cNvSpPr/>
      </dsp:nvSpPr>
      <dsp:spPr>
        <a:xfrm>
          <a:off x="248157" y="2661920"/>
          <a:ext cx="5707634" cy="499110"/>
        </a:xfrm>
        <a:prstGeom prst="leftRightArrow">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9/12/2023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6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9/12/2023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42844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9/12/2023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83136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48247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9/12/2023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02073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33013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70772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9/12/2023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83611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9/12/2023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84428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9/12/2023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26970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9/12/2023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9907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9/12/2023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57175488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artvandersloot.n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E7DEBE-A040-77CA-BCD0-BB0E98A3FA7B}"/>
              </a:ext>
            </a:extLst>
          </p:cNvPr>
          <p:cNvPicPr>
            <a:picLocks noChangeAspect="1"/>
          </p:cNvPicPr>
          <p:nvPr/>
        </p:nvPicPr>
        <p:blipFill rotWithShape="1">
          <a:blip r:embed="rId2"/>
          <a:srcRect l="10515" r="5111" b="-1"/>
          <a:stretch/>
        </p:blipFill>
        <p:spPr>
          <a:xfrm>
            <a:off x="3523488" y="-344923"/>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DC2221E-0B34-3285-1ECE-15E762F27BD5}"/>
              </a:ext>
            </a:extLst>
          </p:cNvPr>
          <p:cNvSpPr>
            <a:spLocks noGrp="1"/>
          </p:cNvSpPr>
          <p:nvPr>
            <p:ph type="ctrTitle"/>
          </p:nvPr>
        </p:nvSpPr>
        <p:spPr>
          <a:xfrm>
            <a:off x="666957" y="224866"/>
            <a:ext cx="10342788" cy="3204134"/>
          </a:xfrm>
        </p:spPr>
        <p:txBody>
          <a:bodyPr anchor="b">
            <a:noAutofit/>
          </a:bodyPr>
          <a:lstStyle/>
          <a:p>
            <a:r>
              <a:rPr lang="nl-NL" sz="4400" dirty="0"/>
              <a:t>Open Data &amp; Hergebruik – </a:t>
            </a:r>
            <a:br>
              <a:rPr lang="nl-NL" sz="4400" dirty="0"/>
            </a:br>
            <a:r>
              <a:rPr lang="nl-NL" sz="4400" dirty="0"/>
              <a:t>Privacy &amp; Gegevensbescherming</a:t>
            </a:r>
          </a:p>
        </p:txBody>
      </p:sp>
      <p:sp>
        <p:nvSpPr>
          <p:cNvPr id="3" name="Ondertitel 2">
            <a:extLst>
              <a:ext uri="{FF2B5EF4-FFF2-40B4-BE49-F238E27FC236}">
                <a16:creationId xmlns:a16="http://schemas.microsoft.com/office/drawing/2014/main" id="{5973DEF6-C2AF-826C-46C5-2FDA44E411F5}"/>
              </a:ext>
            </a:extLst>
          </p:cNvPr>
          <p:cNvSpPr>
            <a:spLocks noGrp="1"/>
          </p:cNvSpPr>
          <p:nvPr>
            <p:ph type="subTitle" idx="1"/>
          </p:nvPr>
        </p:nvSpPr>
        <p:spPr>
          <a:xfrm>
            <a:off x="477980" y="4872922"/>
            <a:ext cx="4023359" cy="1208141"/>
          </a:xfrm>
        </p:spPr>
        <p:txBody>
          <a:bodyPr>
            <a:normAutofit/>
          </a:bodyPr>
          <a:lstStyle/>
          <a:p>
            <a:r>
              <a:rPr lang="nl-NL" sz="2000" dirty="0"/>
              <a:t>Bart van der Sloot</a:t>
            </a:r>
          </a:p>
          <a:p>
            <a:r>
              <a:rPr lang="nl-NL" sz="2000" dirty="0">
                <a:hlinkClick r:id="rId3"/>
              </a:rPr>
              <a:t>www.bartvandersloot.nl</a:t>
            </a:r>
            <a:r>
              <a:rPr lang="nl-NL" sz="2000" dirty="0"/>
              <a:t>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3624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Article 19 Fees chargeable for documents and particulars </a:t>
            </a:r>
          </a:p>
          <a:p>
            <a:r>
              <a:rPr lang="en-US" dirty="0">
                <a:latin typeface="Times New Roman" panose="02020603050405020304" pitchFamily="18" charset="0"/>
                <a:cs typeface="Times New Roman" panose="02020603050405020304" pitchFamily="18" charset="0"/>
              </a:rPr>
              <a:t>1. The fees charged for obtaining the documents and particulars referred to in Article 14 through the system of interconnection of registers shall </a:t>
            </a:r>
            <a:r>
              <a:rPr lang="en-US" b="1" dirty="0">
                <a:latin typeface="Times New Roman" panose="02020603050405020304" pitchFamily="18" charset="0"/>
                <a:cs typeface="Times New Roman" panose="02020603050405020304" pitchFamily="18" charset="0"/>
              </a:rPr>
              <a:t>not exceed the administrative costs </a:t>
            </a:r>
            <a:r>
              <a:rPr lang="en-US" dirty="0">
                <a:latin typeface="Times New Roman" panose="02020603050405020304" pitchFamily="18" charset="0"/>
                <a:cs typeface="Times New Roman" panose="02020603050405020304" pitchFamily="18" charset="0"/>
              </a:rPr>
              <a:t>thereof. </a:t>
            </a:r>
          </a:p>
          <a:p>
            <a:r>
              <a:rPr lang="en-US" dirty="0">
                <a:latin typeface="Times New Roman" panose="02020603050405020304" pitchFamily="18" charset="0"/>
                <a:cs typeface="Times New Roman" panose="02020603050405020304" pitchFamily="18" charset="0"/>
              </a:rPr>
              <a:t>2. Member States shall ensure that the following particulars are available free of charge through the system of interconnection of registers: (a) the name and legal form of the company; (b) the registered office of the company and the Member State where it is registered; and (c) the registration number of the company. In addition to those particulars, Member States may choose to make further documents and particulars available free of charge. </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98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92500" lnSpcReduction="20000"/>
          </a:bodyPr>
          <a:lstStyle/>
          <a:p>
            <a:r>
              <a:rPr lang="en-US" sz="1600" b="1" i="0" dirty="0">
                <a:effectLst/>
                <a:latin typeface="Times New Roman" panose="02020603050405020304" pitchFamily="18" charset="0"/>
                <a:cs typeface="Times New Roman" panose="02020603050405020304" pitchFamily="18" charset="0"/>
              </a:rPr>
              <a:t>Directive (EU) 2019/1151 of the European Parliament and of the Council of 20 June 2019 amending Directive (EU) 2017/1132 as regards the use of digital tools and processes in company law</a:t>
            </a:r>
          </a:p>
          <a:p>
            <a:r>
              <a:rPr lang="en-US" sz="1600" b="0" i="1" dirty="0">
                <a:effectLst/>
                <a:latin typeface="Times New Roman" panose="02020603050405020304" pitchFamily="18" charset="0"/>
                <a:cs typeface="Times New Roman" panose="02020603050405020304" pitchFamily="18" charset="0"/>
              </a:rPr>
              <a:t>Article 16 - </a:t>
            </a:r>
            <a:r>
              <a:rPr lang="en-US" sz="1600" b="1" i="0" dirty="0">
                <a:effectLst/>
                <a:latin typeface="Times New Roman" panose="02020603050405020304" pitchFamily="18" charset="0"/>
                <a:cs typeface="Times New Roman" panose="02020603050405020304" pitchFamily="18" charset="0"/>
              </a:rPr>
              <a:t>Disclosure in the register</a:t>
            </a:r>
          </a:p>
          <a:p>
            <a:pPr algn="just"/>
            <a:r>
              <a:rPr lang="en-US" sz="1600" b="0" i="0" dirty="0">
                <a:effectLst/>
                <a:latin typeface="Times New Roman" panose="02020603050405020304" pitchFamily="18" charset="0"/>
                <a:cs typeface="Times New Roman" panose="02020603050405020304" pitchFamily="18" charset="0"/>
              </a:rPr>
              <a:t>1.   In each Member State, a file shall be opened in a central, commercial or companies register (“the register”), for each of the companies registered therein.</a:t>
            </a:r>
          </a:p>
          <a:p>
            <a:pPr algn="just"/>
            <a:r>
              <a:rPr lang="en-US" sz="1600" b="0" i="0" dirty="0">
                <a:effectLst/>
                <a:latin typeface="Times New Roman" panose="02020603050405020304" pitchFamily="18" charset="0"/>
                <a:cs typeface="Times New Roman" panose="02020603050405020304" pitchFamily="18" charset="0"/>
              </a:rPr>
              <a:t>2.   All documents and information that are required to be disclosed pursuant to Article 14 shall be kept in the file referred to in paragraph 1 of this Article, or entered directly in the register, and the subject matter of the entries in the register shall be recorded in the file.</a:t>
            </a:r>
          </a:p>
          <a:p>
            <a:pPr algn="just"/>
            <a:r>
              <a:rPr lang="en-US" sz="1600" b="0" i="0" dirty="0">
                <a:effectLst/>
                <a:latin typeface="Times New Roman" panose="02020603050405020304" pitchFamily="18" charset="0"/>
                <a:cs typeface="Times New Roman" panose="02020603050405020304" pitchFamily="18" charset="0"/>
              </a:rPr>
              <a:t>All documents and information referred to in Article 14, irrespective of the means by which they are filed, shall be kept in the file in the register or entered directly into it in electronic form. Member States shall ensure that all documents and information that are filed by paper means are converted by the register to electronic form as quickly as possible.</a:t>
            </a:r>
          </a:p>
          <a:p>
            <a:pPr algn="just"/>
            <a:r>
              <a:rPr lang="en-US" sz="1600" b="0" i="0" dirty="0">
                <a:effectLst/>
                <a:latin typeface="Times New Roman" panose="02020603050405020304" pitchFamily="18" charset="0"/>
                <a:cs typeface="Times New Roman" panose="02020603050405020304" pitchFamily="18" charset="0"/>
              </a:rPr>
              <a:t>Member States shall ensure that documents and information referred to in Article 14 that were filed by paper means before 31 December 2006 are converted into electronic form by the register upon receipt of an application for disclosure by electronic means.</a:t>
            </a:r>
          </a:p>
        </p:txBody>
      </p:sp>
    </p:spTree>
    <p:extLst>
      <p:ext uri="{BB962C8B-B14F-4D97-AF65-F5344CB8AC3E}">
        <p14:creationId xmlns:p14="http://schemas.microsoft.com/office/powerpoint/2010/main" val="131190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55000" lnSpcReduction="20000"/>
          </a:bodyPr>
          <a:lstStyle/>
          <a:p>
            <a:r>
              <a:rPr lang="en-US" dirty="0">
                <a:latin typeface="Times New Roman" panose="02020603050405020304" pitchFamily="18" charset="0"/>
                <a:cs typeface="Times New Roman" panose="02020603050405020304" pitchFamily="18" charset="0"/>
              </a:rPr>
              <a:t>This article also requires Member States to ensure that </a:t>
            </a:r>
            <a:r>
              <a:rPr lang="en-US" b="1" dirty="0">
                <a:latin typeface="Times New Roman" panose="02020603050405020304" pitchFamily="18" charset="0"/>
                <a:cs typeface="Times New Roman" panose="02020603050405020304" pitchFamily="18" charset="0"/>
              </a:rPr>
              <a:t>all information and documents provided to a competent authority as part of the registration or filing of a company or a branch shall be stored by the registers in a machine-readable and searchable format </a:t>
            </a:r>
            <a:r>
              <a:rPr lang="en-US" dirty="0">
                <a:latin typeface="Times New Roman" panose="02020603050405020304" pitchFamily="18" charset="0"/>
                <a:cs typeface="Times New Roman" panose="02020603050405020304" pitchFamily="18" charset="0"/>
              </a:rPr>
              <a:t>or as structured data. Member States will have a period of 5 years to ensure full compliance with this requirement. Keeping company information in structured formats will facilitate the way in which data can be searched for and exchanged with other systems. </a:t>
            </a:r>
          </a:p>
          <a:p>
            <a:r>
              <a:rPr lang="en-US" dirty="0">
                <a:latin typeface="Times New Roman" panose="02020603050405020304" pitchFamily="18" charset="0"/>
                <a:cs typeface="Times New Roman" panose="02020603050405020304" pitchFamily="18" charset="0"/>
              </a:rPr>
              <a:t>Article 18 of Directive (EU) 2017/1132 is amended to allow Member States to make available, via the interconnection of registers, electronic copies of information and documents concerning types of companies other than those listed in Annex II of the codified directive. </a:t>
            </a:r>
          </a:p>
          <a:p>
            <a:r>
              <a:rPr lang="en-US" dirty="0">
                <a:latin typeface="Times New Roman" panose="02020603050405020304" pitchFamily="18" charset="0"/>
                <a:cs typeface="Times New Roman" panose="02020603050405020304" pitchFamily="18" charset="0"/>
              </a:rPr>
              <a:t>Article 19 of Directive (EU) 2017/1132 is replaced. The new provision </a:t>
            </a:r>
            <a:r>
              <a:rPr lang="en-US" b="1" dirty="0">
                <a:latin typeface="Times New Roman" panose="02020603050405020304" pitchFamily="18" charset="0"/>
                <a:cs typeface="Times New Roman" panose="02020603050405020304" pitchFamily="18" charset="0"/>
              </a:rPr>
              <a:t>extends the scope of data which Member States shall make available free of charge. </a:t>
            </a:r>
            <a:r>
              <a:rPr lang="en-US" dirty="0">
                <a:latin typeface="Times New Roman" panose="02020603050405020304" pitchFamily="18" charset="0"/>
                <a:cs typeface="Times New Roman" panose="02020603050405020304" pitchFamily="18" charset="0"/>
              </a:rPr>
              <a:t>The extended list contains now, amongst others, former names of a company (if any), its website (if any), legal status and object (if available in the register under national law). The objective of this provision is to give free of charge access to more company data thus enhancing transparency and confidence in the Single Market. </a:t>
            </a:r>
          </a:p>
        </p:txBody>
      </p:sp>
    </p:spTree>
    <p:extLst>
      <p:ext uri="{BB962C8B-B14F-4D97-AF65-F5344CB8AC3E}">
        <p14:creationId xmlns:p14="http://schemas.microsoft.com/office/powerpoint/2010/main" val="101540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C1424-36B2-44A7-B7B1-4F90284BB771}"/>
              </a:ext>
            </a:extLst>
          </p:cNvPr>
          <p:cNvSpPr>
            <a:spLocks noGrp="1"/>
          </p:cNvSpPr>
          <p:nvPr>
            <p:ph type="title"/>
          </p:nvPr>
        </p:nvSpPr>
        <p:spPr/>
        <p:txBody>
          <a:bodyPr/>
          <a:lstStyle/>
          <a:p>
            <a:r>
              <a:rPr lang="nl-NL" sz="4000" dirty="0"/>
              <a:t>(1) PSI Directive &amp; Company </a:t>
            </a:r>
            <a:r>
              <a:rPr lang="nl-NL" sz="4000" dirty="0" err="1"/>
              <a:t>Law</a:t>
            </a:r>
            <a:r>
              <a:rPr lang="nl-NL" sz="4000" dirty="0"/>
              <a:t> Directive</a:t>
            </a:r>
            <a:endParaRPr lang="nl-NL" dirty="0"/>
          </a:p>
        </p:txBody>
      </p:sp>
      <p:sp>
        <p:nvSpPr>
          <p:cNvPr id="3" name="Tijdelijke aanduiding voor inhoud 2">
            <a:extLst>
              <a:ext uri="{FF2B5EF4-FFF2-40B4-BE49-F238E27FC236}">
                <a16:creationId xmlns:a16="http://schemas.microsoft.com/office/drawing/2014/main" id="{401BDBA9-B710-411F-9165-8316E5C04083}"/>
              </a:ext>
            </a:extLst>
          </p:cNvPr>
          <p:cNvSpPr>
            <a:spLocks noGrp="1"/>
          </p:cNvSpPr>
          <p:nvPr>
            <p:ph idx="1"/>
          </p:nvPr>
        </p:nvSpPr>
        <p:spPr/>
        <p:txBody>
          <a:bodyPr>
            <a:normAutofit lnSpcReduction="10000"/>
          </a:bodyPr>
          <a:lstStyle/>
          <a:p>
            <a:r>
              <a:rPr lang="en-US" b="1" i="0" dirty="0">
                <a:effectLst/>
                <a:latin typeface="Times New Roman" panose="02020603050405020304" pitchFamily="18" charset="0"/>
                <a:cs typeface="Times New Roman" panose="02020603050405020304" pitchFamily="18" charset="0"/>
              </a:rPr>
              <a:t>Directive (EU) 2019/1024 of the European Parliament and of the Council of 20 June 2019 on open data and the re-use of public sector information</a:t>
            </a: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Article 13 - Thematic categories of high-value datasets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1.   In order to provide for conditions to support the re-use of high-value datasets, a list of thematic categories of such datasets is set out in Annex I.</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2.   The Commission is empowered to adopt delegated acts in accordance with Article 15 in order to amend Annex I by adding new thematic categories of high-value datasets in order to reflect technological and market developments.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0" dirty="0">
              <a:effectLst/>
              <a:latin typeface="Times New Roman" panose="02020603050405020304" pitchFamily="18" charset="0"/>
              <a:cs typeface="Times New Roman" panose="02020603050405020304" pitchFamily="18" charset="0"/>
            </a:endParaRPr>
          </a:p>
          <a:p>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89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79F3-500A-4CB2-9A1D-19B0DE89504A}"/>
              </a:ext>
            </a:extLst>
          </p:cNvPr>
          <p:cNvSpPr>
            <a:spLocks noGrp="1"/>
          </p:cNvSpPr>
          <p:nvPr>
            <p:ph type="title"/>
          </p:nvPr>
        </p:nvSpPr>
        <p:spPr>
          <a:xfrm>
            <a:off x="646111" y="452718"/>
            <a:ext cx="9404723" cy="1045342"/>
          </a:xfrm>
        </p:spPr>
        <p:txBody>
          <a:bodyPr/>
          <a:lstStyle/>
          <a:p>
            <a:r>
              <a:rPr lang="nl-NL" sz="4400" dirty="0"/>
              <a:t>(1) PSI Directive &amp; Company </a:t>
            </a:r>
            <a:r>
              <a:rPr lang="nl-NL" sz="4400" dirty="0" err="1"/>
              <a:t>Law</a:t>
            </a:r>
            <a:endParaRPr lang="nl-NL" dirty="0"/>
          </a:p>
        </p:txBody>
      </p:sp>
      <p:sp>
        <p:nvSpPr>
          <p:cNvPr id="3" name="Tijdelijke aanduiding voor inhoud 2">
            <a:extLst>
              <a:ext uri="{FF2B5EF4-FFF2-40B4-BE49-F238E27FC236}">
                <a16:creationId xmlns:a16="http://schemas.microsoft.com/office/drawing/2014/main" id="{4710B801-3C26-40DE-9245-18C32500F327}"/>
              </a:ext>
            </a:extLst>
          </p:cNvPr>
          <p:cNvSpPr>
            <a:spLocks noGrp="1"/>
          </p:cNvSpPr>
          <p:nvPr>
            <p:ph idx="1"/>
          </p:nvPr>
        </p:nvSpPr>
        <p:spPr>
          <a:xfrm>
            <a:off x="1103312" y="1498060"/>
            <a:ext cx="8946541" cy="4844374"/>
          </a:xfrm>
        </p:spPr>
        <p:txBody>
          <a:bodyPr>
            <a:normAutofit fontScale="77500" lnSpcReduction="20000"/>
          </a:bodyPr>
          <a:lstStyle/>
          <a:p>
            <a:pPr>
              <a:lnSpc>
                <a:spcPct val="120000"/>
              </a:lnSpc>
              <a:spcBef>
                <a:spcPts val="0"/>
              </a:spcBef>
            </a:pPr>
            <a:r>
              <a:rPr lang="en-GB" sz="2200" b="1" dirty="0">
                <a:effectLst/>
                <a:latin typeface="Times New Roman" panose="02020603050405020304" pitchFamily="18" charset="0"/>
                <a:ea typeface="Calibri" panose="020F0502020204030204" pitchFamily="34" charset="0"/>
                <a:cs typeface="Times New Roman" panose="02020603050405020304" pitchFamily="18" charset="0"/>
              </a:rPr>
              <a:t>Article 14 - Specific high-value datasets and arrangements for publication and re-use</a:t>
            </a:r>
            <a:endParaRPr lang="nl-NL"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1.   The Commission shall adopt implementing acts laying down a list of specific high-value datasets belonging to the categories set out in Annex I and held by public sector bodies and public undertakings among the documents to which this Directive applies.</a:t>
            </a:r>
            <a:r>
              <a:rPr lang="nl-NL" sz="2200" dirty="0">
                <a:latin typeface="Times New Roman" panose="02020603050405020304" pitchFamily="18" charset="0"/>
                <a:ea typeface="Calibri" panose="020F0502020204030204" pitchFamily="34" charset="0"/>
                <a:cs typeface="Times New Roman" panose="02020603050405020304" pitchFamily="18" charset="0"/>
              </a:rPr>
              <a:t> </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b="1" dirty="0">
                <a:effectLst/>
                <a:latin typeface="Times New Roman" panose="02020603050405020304" pitchFamily="18" charset="0"/>
                <a:ea typeface="Calibri" panose="020F0502020204030204" pitchFamily="34" charset="0"/>
                <a:cs typeface="Times New Roman" panose="02020603050405020304" pitchFamily="18" charset="0"/>
              </a:rPr>
              <a:t>Such specific high-value datasets shall be:</a:t>
            </a:r>
          </a:p>
          <a:p>
            <a:pPr lvl="1">
              <a:lnSpc>
                <a:spcPct val="120000"/>
              </a:lnSpc>
              <a:spcBef>
                <a:spcPts val="0"/>
              </a:spcBef>
            </a:pP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available free of charge, subject to paragraphs 3, 4 and 5;</a:t>
            </a:r>
          </a:p>
          <a:p>
            <a:pPr lvl="1">
              <a:lnSpc>
                <a:spcPct val="120000"/>
              </a:lnSpc>
              <a:spcBef>
                <a:spcPts val="0"/>
              </a:spcBef>
            </a:pPr>
            <a:r>
              <a:rPr lang="en-GB" sz="2200" b="1" dirty="0">
                <a:effectLst/>
                <a:latin typeface="Times New Roman" panose="02020603050405020304" pitchFamily="18" charset="0"/>
                <a:ea typeface="Calibri" panose="020F0502020204030204" pitchFamily="34" charset="0"/>
                <a:cs typeface="Times New Roman" panose="02020603050405020304" pitchFamily="18" charset="0"/>
              </a:rPr>
              <a:t>machine readable;</a:t>
            </a:r>
          </a:p>
          <a:p>
            <a:pPr lvl="1">
              <a:lnSpc>
                <a:spcPct val="120000"/>
              </a:lnSpc>
              <a:spcBef>
                <a:spcPts val="0"/>
              </a:spcBef>
            </a:pPr>
            <a:r>
              <a:rPr lang="en-GB" sz="2200" b="1" dirty="0">
                <a:effectLst/>
                <a:latin typeface="Times New Roman" panose="02020603050405020304" pitchFamily="18" charset="0"/>
                <a:ea typeface="Calibri" panose="020F0502020204030204" pitchFamily="34" charset="0"/>
                <a:cs typeface="Times New Roman" panose="02020603050405020304" pitchFamily="18" charset="0"/>
              </a:rPr>
              <a:t>provided via APIs; and</a:t>
            </a:r>
          </a:p>
          <a:p>
            <a:pPr lvl="1">
              <a:lnSpc>
                <a:spcPct val="120000"/>
              </a:lnSpc>
              <a:spcBef>
                <a:spcPts val="0"/>
              </a:spcBef>
            </a:pPr>
            <a:r>
              <a:rPr lang="en-GB" sz="2200" b="1" dirty="0">
                <a:effectLst/>
                <a:latin typeface="Times New Roman" panose="02020603050405020304" pitchFamily="18" charset="0"/>
                <a:ea typeface="Calibri" panose="020F0502020204030204" pitchFamily="34" charset="0"/>
                <a:cs typeface="Times New Roman" panose="02020603050405020304" pitchFamily="18" charset="0"/>
              </a:rPr>
              <a:t>provided as a bulk download, where relevant.</a:t>
            </a:r>
            <a:endParaRPr lang="nl-NL"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Those implementing acts may specify the arrangements for the publication and re-use of high-value datasets. Such arrangements shall be compatible with open standard licences.</a:t>
            </a:r>
            <a:endParaRPr lang="nl-NL"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The arrangements may include terms applicable to re-use, formats of data and metadata and technical arrangements for dissemination. Investments made by the Member States in open data approaches, such as investments into the development and roll-out of certain standards, shall be taken into account and balanced against the potential benefits from inclusion in the list.</a:t>
            </a:r>
            <a:endParaRPr lang="nl-NL"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Those implementing acts shall be adopted in accordance with the examination procedure referred to in Article 16(2).</a:t>
            </a:r>
            <a:endParaRPr lang="nl-NL"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37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9CEC1-DEFE-4963-86BD-F3621CB37E40}"/>
              </a:ext>
            </a:extLst>
          </p:cNvPr>
          <p:cNvSpPr>
            <a:spLocks noGrp="1"/>
          </p:cNvSpPr>
          <p:nvPr>
            <p:ph type="title"/>
          </p:nvPr>
        </p:nvSpPr>
        <p:spPr>
          <a:xfrm>
            <a:off x="646111" y="452718"/>
            <a:ext cx="9404723" cy="889699"/>
          </a:xfrm>
        </p:spPr>
        <p:txBody>
          <a:bodyPr/>
          <a:lstStyle/>
          <a:p>
            <a:r>
              <a:rPr lang="nl-NL" sz="4000" dirty="0"/>
              <a:t>(1) PSI Directive &amp; Company </a:t>
            </a:r>
            <a:r>
              <a:rPr lang="nl-NL" sz="4000" dirty="0" err="1"/>
              <a:t>Law</a:t>
            </a:r>
            <a:endParaRPr lang="nl-NL" dirty="0"/>
          </a:p>
        </p:txBody>
      </p:sp>
      <p:sp>
        <p:nvSpPr>
          <p:cNvPr id="3" name="Tijdelijke aanduiding voor inhoud 2">
            <a:extLst>
              <a:ext uri="{FF2B5EF4-FFF2-40B4-BE49-F238E27FC236}">
                <a16:creationId xmlns:a16="http://schemas.microsoft.com/office/drawing/2014/main" id="{16EE2E7F-E0B3-4925-B478-D2931E05F1B1}"/>
              </a:ext>
            </a:extLst>
          </p:cNvPr>
          <p:cNvSpPr>
            <a:spLocks noGrp="1"/>
          </p:cNvSpPr>
          <p:nvPr>
            <p:ph idx="1"/>
          </p:nvPr>
        </p:nvSpPr>
        <p:spPr>
          <a:xfrm>
            <a:off x="1103312" y="1614792"/>
            <a:ext cx="8946541" cy="4633608"/>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2. The identification of specific high-value datasets pursuant to paragraph 1 shall be based on the assessment of their potential to: </a:t>
            </a:r>
          </a:p>
          <a:p>
            <a:pPr lvl="1"/>
            <a:r>
              <a:rPr lang="en-US" dirty="0">
                <a:latin typeface="Times New Roman" panose="02020603050405020304" pitchFamily="18" charset="0"/>
                <a:cs typeface="Times New Roman" panose="02020603050405020304" pitchFamily="18" charset="0"/>
              </a:rPr>
              <a:t>a) generate significant socioeconomic or environmental benefits and innovative services; </a:t>
            </a:r>
          </a:p>
          <a:p>
            <a:pPr lvl="1"/>
            <a:r>
              <a:rPr lang="en-US" dirty="0">
                <a:latin typeface="Times New Roman" panose="02020603050405020304" pitchFamily="18" charset="0"/>
                <a:cs typeface="Times New Roman" panose="02020603050405020304" pitchFamily="18" charset="0"/>
              </a:rPr>
              <a:t>b) benefit a high number of users, in particular SMEs; </a:t>
            </a:r>
          </a:p>
          <a:p>
            <a:pPr lvl="1"/>
            <a:r>
              <a:rPr lang="en-US" dirty="0">
                <a:latin typeface="Times New Roman" panose="02020603050405020304" pitchFamily="18" charset="0"/>
                <a:cs typeface="Times New Roman" panose="02020603050405020304" pitchFamily="18" charset="0"/>
              </a:rPr>
              <a:t>(c) assist in generating revenues; and </a:t>
            </a:r>
          </a:p>
          <a:p>
            <a:pPr lvl="1"/>
            <a:r>
              <a:rPr lang="en-US" dirty="0">
                <a:latin typeface="Times New Roman" panose="02020603050405020304" pitchFamily="18" charset="0"/>
                <a:cs typeface="Times New Roman" panose="02020603050405020304" pitchFamily="18" charset="0"/>
              </a:rPr>
              <a:t>(d) be combined with other datasets. </a:t>
            </a:r>
          </a:p>
          <a:p>
            <a:r>
              <a:rPr lang="en-US" dirty="0">
                <a:latin typeface="Times New Roman" panose="02020603050405020304" pitchFamily="18" charset="0"/>
                <a:cs typeface="Times New Roman" panose="02020603050405020304" pitchFamily="18" charset="0"/>
              </a:rPr>
              <a:t>For the purpose of identifying such specific high-value datasets, the Commission shall carry out appropriate consultations, including at expert level, conduct an impact assessment and ensure complementarity with existing legal acts, such as Directive 2010/40/EU, with respect to the re-use of documents. That impact assessment shall include a cost-benefit analysis and an analysis of whether providing high-value datasets free of charge by public sector bodies that are required to generate revenue to cover a substantial part of their costs relating to the performance of their public tasks would lead to a substantial impact on the budget of such bodies. With regard to high-value datasets held by public undertakings, the impact assessment shall give special consideration to the role of public undertakings in a competitive economic environment.</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20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13871-E142-4A58-9489-D6F9FA6C2817}"/>
              </a:ext>
            </a:extLst>
          </p:cNvPr>
          <p:cNvSpPr>
            <a:spLocks noGrp="1"/>
          </p:cNvSpPr>
          <p:nvPr>
            <p:ph type="title"/>
          </p:nvPr>
        </p:nvSpPr>
        <p:spPr/>
        <p:txBody>
          <a:bodyPr/>
          <a:lstStyle/>
          <a:p>
            <a:r>
              <a:rPr lang="nl-NL" sz="4400" dirty="0"/>
              <a:t>(1) PSI Directive &amp; Company </a:t>
            </a:r>
            <a:r>
              <a:rPr lang="nl-NL" sz="4400" dirty="0" err="1"/>
              <a:t>Law</a:t>
            </a:r>
            <a:endParaRPr lang="nl-NL" dirty="0"/>
          </a:p>
        </p:txBody>
      </p:sp>
      <p:sp>
        <p:nvSpPr>
          <p:cNvPr id="3" name="Tijdelijke aanduiding voor inhoud 2">
            <a:extLst>
              <a:ext uri="{FF2B5EF4-FFF2-40B4-BE49-F238E27FC236}">
                <a16:creationId xmlns:a16="http://schemas.microsoft.com/office/drawing/2014/main" id="{284F0391-2931-4587-8118-87093EAA3C82}"/>
              </a:ext>
            </a:extLst>
          </p:cNvPr>
          <p:cNvSpPr>
            <a:spLocks noGrp="1"/>
          </p:cNvSpPr>
          <p:nvPr>
            <p:ph idx="1"/>
          </p:nvPr>
        </p:nvSpPr>
        <p:spPr/>
        <p:txBody>
          <a:bodyPr>
            <a:normAutofit fontScale="70000" lnSpcReduction="20000"/>
          </a:bodyPr>
          <a:lstStyle/>
          <a:p>
            <a:r>
              <a:rPr lang="en-US" dirty="0"/>
              <a:t>ANNEX I </a:t>
            </a:r>
          </a:p>
          <a:p>
            <a:r>
              <a:rPr lang="en-US" dirty="0"/>
              <a:t>List of thematic categories of high-value datasets, as referred to in Article 13(1) </a:t>
            </a:r>
          </a:p>
          <a:p>
            <a:r>
              <a:rPr lang="en-US" dirty="0"/>
              <a:t>1. Geospatial </a:t>
            </a:r>
          </a:p>
          <a:p>
            <a:r>
              <a:rPr lang="en-US" dirty="0"/>
              <a:t>2. Earth observation and environment </a:t>
            </a:r>
          </a:p>
          <a:p>
            <a:r>
              <a:rPr lang="en-US" dirty="0"/>
              <a:t>3. Meteorological </a:t>
            </a:r>
          </a:p>
          <a:p>
            <a:r>
              <a:rPr lang="en-US" dirty="0"/>
              <a:t>4. Statistics </a:t>
            </a:r>
          </a:p>
          <a:p>
            <a:r>
              <a:rPr lang="en-US" dirty="0"/>
              <a:t>5. Companies and company ownership </a:t>
            </a:r>
          </a:p>
          <a:p>
            <a:r>
              <a:rPr lang="en-US" dirty="0"/>
              <a:t>6. Mobility</a:t>
            </a:r>
            <a:endParaRPr lang="nl-NL" dirty="0"/>
          </a:p>
        </p:txBody>
      </p:sp>
    </p:spTree>
    <p:extLst>
      <p:ext uri="{BB962C8B-B14F-4D97-AF65-F5344CB8AC3E}">
        <p14:creationId xmlns:p14="http://schemas.microsoft.com/office/powerpoint/2010/main" val="245996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B467-4D19-08A3-2F40-626142961E3F}"/>
              </a:ext>
            </a:extLst>
          </p:cNvPr>
          <p:cNvSpPr>
            <a:spLocks noGrp="1"/>
          </p:cNvSpPr>
          <p:nvPr>
            <p:ph type="title"/>
          </p:nvPr>
        </p:nvSpPr>
        <p:spPr/>
        <p:txBody>
          <a:bodyPr/>
          <a:lstStyle/>
          <a:p>
            <a:r>
              <a:rPr lang="nl-NL" sz="4000" dirty="0"/>
              <a:t>(1) PSI Directive &amp; Company </a:t>
            </a:r>
            <a:r>
              <a:rPr lang="nl-NL" sz="4000" dirty="0" err="1"/>
              <a:t>Law</a:t>
            </a:r>
            <a:endParaRPr lang="nl-NL" dirty="0"/>
          </a:p>
        </p:txBody>
      </p:sp>
      <p:sp>
        <p:nvSpPr>
          <p:cNvPr id="3" name="Tijdelijke aanduiding voor inhoud 2">
            <a:extLst>
              <a:ext uri="{FF2B5EF4-FFF2-40B4-BE49-F238E27FC236}">
                <a16:creationId xmlns:a16="http://schemas.microsoft.com/office/drawing/2014/main" id="{2002F6CA-E865-D74E-7C76-3556C5815AB6}"/>
              </a:ext>
            </a:extLst>
          </p:cNvPr>
          <p:cNvSpPr>
            <a:spLocks noGrp="1"/>
          </p:cNvSpPr>
          <p:nvPr>
            <p:ph idx="1"/>
          </p:nvPr>
        </p:nvSpPr>
        <p:spPr/>
        <p:txBody>
          <a:bodyPr>
            <a:normAutofit fontScale="77500" lnSpcReduction="20000"/>
          </a:bodyPr>
          <a:lstStyle/>
          <a:p>
            <a:pPr marL="342900" lvl="0" indent="-342900" algn="just">
              <a:buFont typeface="+mj-lt"/>
              <a:buAutoNum type="arabicPeriod"/>
            </a:pPr>
            <a:r>
              <a:rPr lang="nl-NL" sz="1800" b="1" dirty="0">
                <a:effectLst/>
                <a:latin typeface="Times New Roman" panose="02020603050405020304" pitchFamily="18" charset="0"/>
                <a:ea typeface="Calibri Light" panose="020F0302020204030204" pitchFamily="34" charset="0"/>
              </a:rPr>
              <a:t>Digitalisering: </a:t>
            </a:r>
            <a:r>
              <a:rPr lang="nl-NL" sz="1800" dirty="0">
                <a:effectLst/>
                <a:latin typeface="Times New Roman" panose="02020603050405020304" pitchFamily="18" charset="0"/>
                <a:ea typeface="Calibri Light" panose="020F0302020204030204" pitchFamily="34" charset="0"/>
              </a:rPr>
              <a:t>overheidsdocumenten lagen vroeger in archieven, bibliotheken of speciaal daarvoor bestemde documentatiecentra. Tegenwoordig worden steeds meer documenten online beschikbaar gesteld. Dit heeft een belangrijk effect op de zogenaamde 'practical </a:t>
            </a:r>
            <a:r>
              <a:rPr lang="nl-NL" sz="1800" dirty="0" err="1">
                <a:effectLst/>
                <a:latin typeface="Times New Roman" panose="02020603050405020304" pitchFamily="18" charset="0"/>
                <a:ea typeface="Calibri Light" panose="020F0302020204030204" pitchFamily="34" charset="0"/>
              </a:rPr>
              <a:t>obscurity</a:t>
            </a:r>
            <a:r>
              <a:rPr lang="nl-NL" sz="1800" dirty="0">
                <a:effectLst/>
                <a:latin typeface="Times New Roman" panose="02020603050405020304" pitchFamily="18" charset="0"/>
                <a:ea typeface="Calibri Light" panose="020F0302020204030204" pitchFamily="34" charset="0"/>
              </a:rPr>
              <a:t>'. Het feit dat men in het verleden de moeite moest getroosten om naar de plaats te gaan waar de documenten waren opgeslagen, ze op te vragen en in te zien, betekende dat in de praktijk slechts een beperkt aantal mensen de informatie zou raadplegen. In grote lijnen waren dat journalisten, historici, kritische burgers die de overheid op de voet volgden en amateurhistorici die hun stamboom onderzochten. Door de documenten openbaar te maken op het internet en geen toegangsbarrières op te werpen kan iedereen deze documenten gemakkelijk bekijken.</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b="1" dirty="0">
                <a:effectLst/>
                <a:latin typeface="Times New Roman" panose="02020603050405020304" pitchFamily="18" charset="0"/>
                <a:ea typeface="Calibri Light" panose="020F0302020204030204" pitchFamily="34" charset="0"/>
              </a:rPr>
              <a:t>Actieve openbaarmaking: </a:t>
            </a:r>
            <a:r>
              <a:rPr lang="nl-NL" sz="1800" dirty="0">
                <a:effectLst/>
                <a:latin typeface="Times New Roman" panose="02020603050405020304" pitchFamily="18" charset="0"/>
                <a:ea typeface="Calibri Light" panose="020F0302020204030204" pitchFamily="34" charset="0"/>
              </a:rPr>
              <a:t>in het pre-digitale tijdperk werden de meeste documenten 'passief openbaar gemaakt'; burgers, journalisten en anderen kregen op verzoek toegang tot bepaalde documenten. Ze moesten dus al een globaal idee hebben van wat ze zochten, de openbaarmaking van documenten vereiste hun initiatief en de documenten werden meestal slechts voor een bepaalde periode beschikbaar gesteld. Momenteel worden documenten steeds vaker actief openbaar gemaakt; de overheid publiceert documenten niet op verzoek, maar op eigen initiatief. Dit betekent dat er geen specifieke reden meer is waarom een ​​document beschikbaar wordt gesteld. Iedereen heeft er toegang toe en op elk moment.</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b="1" dirty="0">
                <a:effectLst/>
                <a:latin typeface="Times New Roman" panose="02020603050405020304" pitchFamily="18" charset="0"/>
                <a:ea typeface="Calibri Light" panose="020F0302020204030204" pitchFamily="34" charset="0"/>
              </a:rPr>
              <a:t>Technologieën: </a:t>
            </a:r>
            <a:r>
              <a:rPr lang="nl-NL" sz="1800" dirty="0">
                <a:effectLst/>
                <a:latin typeface="Times New Roman" panose="02020603050405020304" pitchFamily="18" charset="0"/>
                <a:ea typeface="Calibri Light" panose="020F0302020204030204" pitchFamily="34" charset="0"/>
              </a:rPr>
              <a:t>de technische mogelijkheden om dergelijke documenten te doorzoeken zijn aanzienlijk toegenomen. Deze omvatten algoritmen en kunstmatige intelligentie die teksten kunnen analyseren op woorden, correlaties en onderwerpen. Waar het voorheen vooral individuen waren die toegang zochten tot overheidsdocumenten, zijn het momenteel technologiebedrijven die de beste uitgangspositie hebben om de miljoenen overheidsdocumenten die online verschijnen te scannen en te analyseren.</a:t>
            </a:r>
            <a:endParaRPr lang="nl-NL" sz="1800" dirty="0">
              <a:effectLst/>
              <a:latin typeface="Calibri Light" panose="020F0302020204030204" pitchFamily="34" charset="0"/>
              <a:ea typeface="Calibri Light" panose="020F0302020204030204" pitchFamily="34" charset="0"/>
            </a:endParaRPr>
          </a:p>
          <a:p>
            <a:endParaRPr lang="nl-NL" dirty="0"/>
          </a:p>
        </p:txBody>
      </p:sp>
    </p:spTree>
    <p:extLst>
      <p:ext uri="{BB962C8B-B14F-4D97-AF65-F5344CB8AC3E}">
        <p14:creationId xmlns:p14="http://schemas.microsoft.com/office/powerpoint/2010/main" val="334230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F8850-2BF3-7F33-D315-8E354F830EDB}"/>
              </a:ext>
            </a:extLst>
          </p:cNvPr>
          <p:cNvSpPr>
            <a:spLocks noGrp="1"/>
          </p:cNvSpPr>
          <p:nvPr>
            <p:ph type="title"/>
          </p:nvPr>
        </p:nvSpPr>
        <p:spPr/>
        <p:txBody>
          <a:bodyPr>
            <a:normAutofit fontScale="90000"/>
          </a:bodyPr>
          <a:lstStyle/>
          <a:p>
            <a:r>
              <a:rPr lang="nl-NL" sz="4000" dirty="0"/>
              <a:t>(2) Spanningsveld </a:t>
            </a:r>
            <a:br>
              <a:rPr lang="nl-NL" sz="4000" dirty="0"/>
            </a:br>
            <a:endParaRPr lang="nl-NL" dirty="0"/>
          </a:p>
        </p:txBody>
      </p:sp>
      <p:sp>
        <p:nvSpPr>
          <p:cNvPr id="3" name="Tijdelijke aanduiding voor inhoud 2">
            <a:extLst>
              <a:ext uri="{FF2B5EF4-FFF2-40B4-BE49-F238E27FC236}">
                <a16:creationId xmlns:a16="http://schemas.microsoft.com/office/drawing/2014/main" id="{B4BC6330-F616-E322-0565-7483EDBA8AB3}"/>
              </a:ext>
            </a:extLst>
          </p:cNvPr>
          <p:cNvSpPr>
            <a:spLocks noGrp="1"/>
          </p:cNvSpPr>
          <p:nvPr>
            <p:ph idx="1"/>
          </p:nvPr>
        </p:nvSpPr>
        <p:spPr/>
        <p:txBody>
          <a:bodyPr>
            <a:normAutofit/>
          </a:bodyPr>
          <a:lstStyle/>
          <a:p>
            <a:r>
              <a:rPr lang="en-US" sz="2000" i="0" dirty="0">
                <a:effectLst/>
                <a:latin typeface="Times New Roman" panose="02020603050405020304" pitchFamily="18" charset="0"/>
                <a:cs typeface="Times New Roman" panose="02020603050405020304" pitchFamily="18" charset="0"/>
              </a:rPr>
              <a:t>AI Act</a:t>
            </a:r>
          </a:p>
          <a:p>
            <a:r>
              <a:rPr lang="en-US" sz="2000" i="0" dirty="0">
                <a:effectLst/>
                <a:latin typeface="Times New Roman" panose="02020603050405020304" pitchFamily="18" charset="0"/>
                <a:cs typeface="Times New Roman" panose="02020603050405020304" pitchFamily="18" charset="0"/>
              </a:rPr>
              <a:t>AI Liability Act</a:t>
            </a:r>
          </a:p>
          <a:p>
            <a:r>
              <a:rPr lang="en-US" sz="2000" i="0" dirty="0">
                <a:effectLst/>
                <a:latin typeface="Times New Roman" panose="02020603050405020304" pitchFamily="18" charset="0"/>
                <a:cs typeface="Times New Roman" panose="02020603050405020304" pitchFamily="18" charset="0"/>
              </a:rPr>
              <a:t>Digital Markets Act</a:t>
            </a:r>
            <a:endParaRPr lang="en-US" sz="2000" dirty="0">
              <a:latin typeface="Times New Roman" panose="02020603050405020304" pitchFamily="18" charset="0"/>
              <a:cs typeface="Times New Roman" panose="02020603050405020304" pitchFamily="18" charset="0"/>
            </a:endParaRPr>
          </a:p>
          <a:p>
            <a:r>
              <a:rPr lang="en-US" sz="2000" i="0" dirty="0">
                <a:effectLst/>
                <a:latin typeface="Times New Roman" panose="02020603050405020304" pitchFamily="18" charset="0"/>
                <a:cs typeface="Times New Roman" panose="02020603050405020304" pitchFamily="18" charset="0"/>
              </a:rPr>
              <a:t>Digital Services Act</a:t>
            </a:r>
          </a:p>
          <a:p>
            <a:r>
              <a:rPr lang="en-US" sz="2000" dirty="0">
                <a:latin typeface="Times New Roman" panose="02020603050405020304" pitchFamily="18" charset="0"/>
                <a:cs typeface="Times New Roman" panose="02020603050405020304" pitchFamily="18" charset="0"/>
              </a:rPr>
              <a:t>E-Privacy Regulation</a:t>
            </a:r>
          </a:p>
          <a:p>
            <a:r>
              <a:rPr lang="en-US" sz="2000" dirty="0">
                <a:latin typeface="Times New Roman" panose="02020603050405020304" pitchFamily="18" charset="0"/>
                <a:cs typeface="Times New Roman" panose="02020603050405020304" pitchFamily="18" charset="0"/>
              </a:rPr>
              <a:t>Data Act</a:t>
            </a:r>
          </a:p>
          <a:p>
            <a:r>
              <a:rPr lang="en-US" sz="2000" dirty="0">
                <a:latin typeface="Times New Roman" panose="02020603050405020304" pitchFamily="18" charset="0"/>
                <a:cs typeface="Times New Roman" panose="02020603050405020304" pitchFamily="18" charset="0"/>
              </a:rPr>
              <a:t>Data Governance Act</a:t>
            </a:r>
          </a:p>
          <a:p>
            <a:endParaRPr lang="nl-N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46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7A0D6-1667-22CE-4BDD-9B37387390D7}"/>
              </a:ext>
            </a:extLst>
          </p:cNvPr>
          <p:cNvSpPr>
            <a:spLocks noGrp="1"/>
          </p:cNvSpPr>
          <p:nvPr>
            <p:ph type="title"/>
          </p:nvPr>
        </p:nvSpPr>
        <p:spPr/>
        <p:txBody>
          <a:bodyPr>
            <a:normAutofit fontScale="90000"/>
          </a:bodyPr>
          <a:lstStyle/>
          <a:p>
            <a:r>
              <a:rPr lang="nl-NL" sz="4000" dirty="0"/>
              <a:t>(2) Spanningsveld </a:t>
            </a:r>
            <a:br>
              <a:rPr lang="nl-NL" sz="4000" dirty="0"/>
            </a:br>
            <a:endParaRPr lang="nl-NL" dirty="0"/>
          </a:p>
        </p:txBody>
      </p:sp>
      <p:sp>
        <p:nvSpPr>
          <p:cNvPr id="3" name="Tijdelijke aanduiding voor inhoud 2">
            <a:extLst>
              <a:ext uri="{FF2B5EF4-FFF2-40B4-BE49-F238E27FC236}">
                <a16:creationId xmlns:a16="http://schemas.microsoft.com/office/drawing/2014/main" id="{FD102E07-C382-D515-CCB1-8116C8593CF1}"/>
              </a:ext>
            </a:extLst>
          </p:cNvPr>
          <p:cNvSpPr>
            <a:spLocks noGrp="1"/>
          </p:cNvSpPr>
          <p:nvPr>
            <p:ph idx="1"/>
          </p:nvPr>
        </p:nvSpPr>
        <p:spPr>
          <a:xfrm>
            <a:off x="1115568" y="2162086"/>
            <a:ext cx="10168128" cy="4010114"/>
          </a:xfrm>
        </p:spPr>
        <p:txBody>
          <a:bodyPr/>
          <a:lstStyle/>
          <a:p>
            <a:r>
              <a:rPr lang="nl-NL" dirty="0"/>
              <a:t>Algemene Verordening Gegevensbescherming</a:t>
            </a:r>
          </a:p>
          <a:p>
            <a:pPr lvl="1"/>
            <a:r>
              <a:rPr lang="nl-NL" dirty="0"/>
              <a:t>Doelspecificatie en doelbinding</a:t>
            </a:r>
          </a:p>
          <a:p>
            <a:pPr lvl="1"/>
            <a:r>
              <a:rPr lang="nl-NL" dirty="0"/>
              <a:t>Veiligheid en vertrouwelijkheid</a:t>
            </a:r>
          </a:p>
          <a:p>
            <a:pPr lvl="1"/>
            <a:r>
              <a:rPr lang="nl-NL" dirty="0"/>
              <a:t>Data minimalisatie en opslagbeperking</a:t>
            </a:r>
          </a:p>
          <a:p>
            <a:pPr lvl="1"/>
            <a:r>
              <a:rPr lang="nl-NL" dirty="0"/>
              <a:t>Transparantie en recht op informatie</a:t>
            </a:r>
          </a:p>
          <a:p>
            <a:pPr lvl="1"/>
            <a:r>
              <a:rPr lang="nl-NL" dirty="0"/>
              <a:t>Legitieme grondslag</a:t>
            </a:r>
          </a:p>
        </p:txBody>
      </p:sp>
    </p:spTree>
    <p:extLst>
      <p:ext uri="{BB962C8B-B14F-4D97-AF65-F5344CB8AC3E}">
        <p14:creationId xmlns:p14="http://schemas.microsoft.com/office/powerpoint/2010/main" val="138381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Witte puzzel met een rood puzzelstukje">
            <a:extLst>
              <a:ext uri="{FF2B5EF4-FFF2-40B4-BE49-F238E27FC236}">
                <a16:creationId xmlns:a16="http://schemas.microsoft.com/office/drawing/2014/main" id="{25F250B8-051E-A8E8-257D-B17022DECBE0}"/>
              </a:ext>
            </a:extLst>
          </p:cNvPr>
          <p:cNvPicPr>
            <a:picLocks noChangeAspect="1"/>
          </p:cNvPicPr>
          <p:nvPr/>
        </p:nvPicPr>
        <p:blipFill rotWithShape="1">
          <a:blip r:embed="rId2"/>
          <a:srcRect l="15252" r="13648"/>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E474F62-17E5-D477-71F0-BF77E248BCF3}"/>
              </a:ext>
            </a:extLst>
          </p:cNvPr>
          <p:cNvSpPr>
            <a:spLocks noGrp="1"/>
          </p:cNvSpPr>
          <p:nvPr>
            <p:ph type="title"/>
          </p:nvPr>
        </p:nvSpPr>
        <p:spPr>
          <a:xfrm>
            <a:off x="371094" y="1161288"/>
            <a:ext cx="3438144" cy="1124712"/>
          </a:xfrm>
        </p:spPr>
        <p:txBody>
          <a:bodyPr anchor="b">
            <a:normAutofit/>
          </a:bodyPr>
          <a:lstStyle/>
          <a:p>
            <a:r>
              <a:rPr lang="nl-NL" sz="2800"/>
              <a:t>Overzicht</a:t>
            </a:r>
          </a:p>
        </p:txBody>
      </p:sp>
      <p:sp>
        <p:nvSpPr>
          <p:cNvPr id="31"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C9C9D2E-B391-C459-14D3-3DE1285E40EC}"/>
              </a:ext>
            </a:extLst>
          </p:cNvPr>
          <p:cNvSpPr>
            <a:spLocks noGrp="1"/>
          </p:cNvSpPr>
          <p:nvPr>
            <p:ph idx="1"/>
          </p:nvPr>
        </p:nvSpPr>
        <p:spPr>
          <a:xfrm>
            <a:off x="371094" y="2718054"/>
            <a:ext cx="3935986" cy="3207258"/>
          </a:xfrm>
        </p:spPr>
        <p:txBody>
          <a:bodyPr anchor="t">
            <a:normAutofit/>
          </a:bodyPr>
          <a:lstStyle/>
          <a:p>
            <a:r>
              <a:rPr lang="nl-NL" sz="1700" dirty="0"/>
              <a:t>(1) </a:t>
            </a:r>
            <a:r>
              <a:rPr lang="nl-NL" sz="1800" dirty="0"/>
              <a:t>PSI Directive &amp; Company </a:t>
            </a:r>
            <a:r>
              <a:rPr lang="nl-NL" sz="1800" dirty="0" err="1"/>
              <a:t>Law</a:t>
            </a:r>
            <a:r>
              <a:rPr lang="nl-NL" sz="1800" dirty="0"/>
              <a:t> Directive</a:t>
            </a:r>
          </a:p>
          <a:p>
            <a:r>
              <a:rPr lang="nl-NL" sz="1700" dirty="0"/>
              <a:t>(2) Spanningsveld AVG</a:t>
            </a:r>
          </a:p>
          <a:p>
            <a:r>
              <a:rPr lang="nl-NL" sz="1700" dirty="0"/>
              <a:t>(3) Recente uitspraken </a:t>
            </a:r>
            <a:r>
              <a:rPr lang="nl-NL" sz="1700" dirty="0" err="1"/>
              <a:t>EUHvJ</a:t>
            </a:r>
            <a:r>
              <a:rPr lang="nl-NL" sz="1700" dirty="0"/>
              <a:t> &amp; EHRM</a:t>
            </a:r>
          </a:p>
          <a:p>
            <a:r>
              <a:rPr lang="nl-NL" sz="1700" dirty="0"/>
              <a:t>(4) </a:t>
            </a:r>
            <a:r>
              <a:rPr lang="nl-NL" sz="1800" dirty="0"/>
              <a:t>Toekomst van het begrip ‘persoonsgegevens’</a:t>
            </a:r>
            <a:endParaRPr lang="nl-NL" sz="1700" dirty="0"/>
          </a:p>
        </p:txBody>
      </p:sp>
    </p:spTree>
    <p:extLst>
      <p:ext uri="{BB962C8B-B14F-4D97-AF65-F5344CB8AC3E}">
        <p14:creationId xmlns:p14="http://schemas.microsoft.com/office/powerpoint/2010/main" val="3537748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17315-F38B-81AD-01C5-53D66FC57CAE}"/>
              </a:ext>
            </a:extLst>
          </p:cNvPr>
          <p:cNvSpPr>
            <a:spLocks noGrp="1"/>
          </p:cNvSpPr>
          <p:nvPr>
            <p:ph type="title"/>
          </p:nvPr>
        </p:nvSpPr>
        <p:spPr>
          <a:xfrm>
            <a:off x="841246" y="728457"/>
            <a:ext cx="5991244" cy="861062"/>
          </a:xfrm>
        </p:spPr>
        <p:txBody>
          <a:bodyPr>
            <a:normAutofit fontScale="90000"/>
          </a:bodyPr>
          <a:lstStyle/>
          <a:p>
            <a:r>
              <a:rPr lang="nl-NL" sz="3200" dirty="0"/>
              <a:t>(2) Spanningsveld </a:t>
            </a:r>
            <a:br>
              <a:rPr lang="nl-NL" sz="3200" dirty="0"/>
            </a:br>
            <a:endParaRPr lang="nl-NL" sz="3200" dirty="0"/>
          </a:p>
        </p:txBody>
      </p:sp>
      <p:pic>
        <p:nvPicPr>
          <p:cNvPr id="5" name="Afbeelding 4">
            <a:extLst>
              <a:ext uri="{FF2B5EF4-FFF2-40B4-BE49-F238E27FC236}">
                <a16:creationId xmlns:a16="http://schemas.microsoft.com/office/drawing/2014/main" id="{F68A7E6D-440F-0FC7-807B-AB5F3619CD6E}"/>
              </a:ext>
            </a:extLst>
          </p:cNvPr>
          <p:cNvPicPr>
            <a:picLocks noChangeAspect="1"/>
          </p:cNvPicPr>
          <p:nvPr/>
        </p:nvPicPr>
        <p:blipFill>
          <a:blip r:embed="rId2"/>
          <a:stretch>
            <a:fillRect/>
          </a:stretch>
        </p:blipFill>
        <p:spPr>
          <a:xfrm>
            <a:off x="2412895" y="1375874"/>
            <a:ext cx="4334933" cy="6175022"/>
          </a:xfrm>
          <a:prstGeom prst="rect">
            <a:avLst/>
          </a:prstGeom>
        </p:spPr>
      </p:pic>
    </p:spTree>
    <p:extLst>
      <p:ext uri="{BB962C8B-B14F-4D97-AF65-F5344CB8AC3E}">
        <p14:creationId xmlns:p14="http://schemas.microsoft.com/office/powerpoint/2010/main" val="356622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7C5CB-6FEE-B0C8-F02E-7AB0E72A1976}"/>
              </a:ext>
            </a:extLst>
          </p:cNvPr>
          <p:cNvSpPr>
            <a:spLocks noGrp="1"/>
          </p:cNvSpPr>
          <p:nvPr>
            <p:ph type="title"/>
          </p:nvPr>
        </p:nvSpPr>
        <p:spPr/>
        <p:txBody>
          <a:bodyPr>
            <a:normAutofit/>
          </a:bodyPr>
          <a:lstStyle/>
          <a:p>
            <a:r>
              <a:rPr lang="nl-NL" sz="4000" dirty="0"/>
              <a:t>(2) Spanningsveld </a:t>
            </a:r>
            <a:endParaRPr lang="nl-NL" dirty="0"/>
          </a:p>
        </p:txBody>
      </p:sp>
      <p:sp>
        <p:nvSpPr>
          <p:cNvPr id="3" name="Tijdelijke aanduiding voor inhoud 2">
            <a:extLst>
              <a:ext uri="{FF2B5EF4-FFF2-40B4-BE49-F238E27FC236}">
                <a16:creationId xmlns:a16="http://schemas.microsoft.com/office/drawing/2014/main" id="{4A16E23C-A1D1-79A0-BA40-59BC861534BE}"/>
              </a:ext>
            </a:extLst>
          </p:cNvPr>
          <p:cNvSpPr>
            <a:spLocks noGrp="1"/>
          </p:cNvSpPr>
          <p:nvPr>
            <p:ph idx="1"/>
          </p:nvPr>
        </p:nvSpPr>
        <p:spPr>
          <a:xfrm>
            <a:off x="1115568" y="2478024"/>
            <a:ext cx="10168128" cy="3922776"/>
          </a:xfrm>
        </p:spPr>
        <p:txBody>
          <a:bodyPr>
            <a:normAutofit fontScale="70000" lnSpcReduction="20000"/>
          </a:bodyPr>
          <a:lstStyle/>
          <a:p>
            <a:r>
              <a:rPr lang="en-US" dirty="0"/>
              <a:t>CHARTER OF FUNDAMENTAL RIGHTS OF THE EUROPEAN UNION</a:t>
            </a:r>
          </a:p>
          <a:p>
            <a:r>
              <a:rPr lang="en-US" dirty="0"/>
              <a:t>Article 7 Respect for private and family life Everyone has the right to respect for his or her private and family life, home and communications. </a:t>
            </a:r>
          </a:p>
          <a:p>
            <a:r>
              <a:rPr lang="en-US" dirty="0"/>
              <a:t>Article 8 Protection of personal data </a:t>
            </a:r>
          </a:p>
          <a:p>
            <a:r>
              <a:rPr lang="en-US" dirty="0"/>
              <a:t>1. Everyone has the right to the protection of personal data concerning him or her.</a:t>
            </a:r>
          </a:p>
          <a:p>
            <a:r>
              <a:rPr lang="en-US"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p>
          <a:p>
            <a:r>
              <a:rPr lang="en-US" dirty="0"/>
              <a:t>3. Compliance with these rules shall be subject to control by an independent authority</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257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7C5CB-6FEE-B0C8-F02E-7AB0E72A1976}"/>
              </a:ext>
            </a:extLst>
          </p:cNvPr>
          <p:cNvSpPr>
            <a:spLocks noGrp="1"/>
          </p:cNvSpPr>
          <p:nvPr>
            <p:ph type="title"/>
          </p:nvPr>
        </p:nvSpPr>
        <p:spPr/>
        <p:txBody>
          <a:bodyPr>
            <a:normAutofit/>
          </a:bodyPr>
          <a:lstStyle/>
          <a:p>
            <a:r>
              <a:rPr lang="nl-NL" sz="4000" dirty="0"/>
              <a:t>(2) Spanningsveld </a:t>
            </a:r>
            <a:endParaRPr lang="nl-NL" dirty="0"/>
          </a:p>
        </p:txBody>
      </p:sp>
      <p:sp>
        <p:nvSpPr>
          <p:cNvPr id="3" name="Tijdelijke aanduiding voor inhoud 2">
            <a:extLst>
              <a:ext uri="{FF2B5EF4-FFF2-40B4-BE49-F238E27FC236}">
                <a16:creationId xmlns:a16="http://schemas.microsoft.com/office/drawing/2014/main" id="{4A16E23C-A1D1-79A0-BA40-59BC861534BE}"/>
              </a:ext>
            </a:extLst>
          </p:cNvPr>
          <p:cNvSpPr>
            <a:spLocks noGrp="1"/>
          </p:cNvSpPr>
          <p:nvPr>
            <p:ph idx="1"/>
          </p:nvPr>
        </p:nvSpPr>
        <p:spPr/>
        <p:txBody>
          <a:bodyPr/>
          <a:lstStyle/>
          <a:p>
            <a:r>
              <a:rPr lang="en-US" i="0" dirty="0">
                <a:solidFill>
                  <a:srgbClr val="333333"/>
                </a:solidFill>
                <a:effectLst/>
                <a:latin typeface="Times New Roman" panose="02020603050405020304" pitchFamily="18" charset="0"/>
                <a:cs typeface="Times New Roman" panose="02020603050405020304" pitchFamily="18" charset="0"/>
              </a:rPr>
              <a:t>Directive (EU) 2019/1024 of the European Parliament and of the Council of 20 June 2019 on open data and the re-use of public sector information</a:t>
            </a:r>
          </a:p>
          <a:p>
            <a:r>
              <a:rPr lang="en-US" i="0" dirty="0">
                <a:solidFill>
                  <a:srgbClr val="333333"/>
                </a:solidFill>
                <a:effectLst/>
                <a:latin typeface="Times New Roman" panose="02020603050405020304" pitchFamily="18" charset="0"/>
                <a:cs typeface="Times New Roman" panose="02020603050405020304" pitchFamily="18" charset="0"/>
              </a:rPr>
              <a:t>4.   This Directive is without prejudice to Union and national law on the protection of personal data, in particular Regulation (EU) 2016/679 and Directive 2002/58/EC and the corresponding provisions of national law.</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562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EF3A8-D285-4A87-B414-830AA5D18BC7}"/>
              </a:ext>
            </a:extLst>
          </p:cNvPr>
          <p:cNvSpPr>
            <a:spLocks noGrp="1"/>
          </p:cNvSpPr>
          <p:nvPr>
            <p:ph type="title"/>
          </p:nvPr>
        </p:nvSpPr>
        <p:spPr/>
        <p:txBody>
          <a:bodyPr>
            <a:normAutofit/>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9F2D9DBF-7836-0CE4-FF9F-CD86CF7F9743}"/>
              </a:ext>
            </a:extLst>
          </p:cNvPr>
          <p:cNvSpPr>
            <a:spLocks noGrp="1"/>
          </p:cNvSpPr>
          <p:nvPr>
            <p:ph idx="1"/>
          </p:nvPr>
        </p:nvSpPr>
        <p:spPr/>
        <p:txBody>
          <a:bodyPr>
            <a:normAutofit fontScale="92500" lnSpcReduction="20000"/>
          </a:bodyPr>
          <a:lstStyle/>
          <a:p>
            <a:r>
              <a:rPr lang="nl-NL" i="0" dirty="0">
                <a:solidFill>
                  <a:srgbClr val="333333"/>
                </a:solidFill>
                <a:effectLst/>
                <a:latin typeface="Times New Roman" panose="02020603050405020304" pitchFamily="18" charset="0"/>
                <a:cs typeface="Times New Roman" panose="02020603050405020304" pitchFamily="18" charset="0"/>
              </a:rPr>
              <a:t>ECLI:EU:C:2021:504</a:t>
            </a:r>
          </a:p>
          <a:p>
            <a:r>
              <a:rPr lang="nl-NL" i="0" dirty="0">
                <a:solidFill>
                  <a:srgbClr val="333333"/>
                </a:solidFill>
                <a:effectLst/>
                <a:latin typeface="Times New Roman" panose="02020603050405020304" pitchFamily="18" charset="0"/>
                <a:cs typeface="Times New Roman" panose="02020603050405020304" pitchFamily="18" charset="0"/>
              </a:rPr>
              <a:t>De bepalingen van verordening (EU) 2016/679, met name artikel 5, lid 1, artikel 6, lid 1, onder e), en artikel 10 ervan, moeten aldus worden uitgelegd dat zij in de weg staan aan een nationale wettelijke regeling op grond waarvan het overheidsorgaan dat de verantwoordelijkheid draagt voor het register waarin de strafpunten worden aangetekend die aan bestuurders van voertuigen zijn toegekend wegens verkeersovertredingen, de desbetreffende gegevens mag verstrekken aan marktdeelnemers met het oog op hergebruik.</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66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D8FE9-0E64-FBD8-F7D3-99EDE33C5E0E}"/>
              </a:ext>
            </a:extLst>
          </p:cNvPr>
          <p:cNvSpPr>
            <a:spLocks noGrp="1"/>
          </p:cNvSpPr>
          <p:nvPr>
            <p:ph type="title"/>
          </p:nvPr>
        </p:nvSpPr>
        <p:spPr/>
        <p:txBody>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6056A749-0C6A-A4C1-41CE-343A9335B0C8}"/>
              </a:ext>
            </a:extLst>
          </p:cNvPr>
          <p:cNvSpPr>
            <a:spLocks noGrp="1"/>
          </p:cNvSpPr>
          <p:nvPr>
            <p:ph idx="1"/>
          </p:nvPr>
        </p:nvSpPr>
        <p:spPr>
          <a:xfrm>
            <a:off x="1115568" y="2078780"/>
            <a:ext cx="10168128" cy="4093420"/>
          </a:xfrm>
        </p:spPr>
        <p:txBody>
          <a:bodyPr>
            <a:normAutofit fontScale="55000" lnSpcReduction="20000"/>
          </a:bodyPr>
          <a:lstStyle/>
          <a:p>
            <a:r>
              <a:rPr lang="nl-NL" b="0" i="0" dirty="0">
                <a:solidFill>
                  <a:srgbClr val="333333"/>
                </a:solidFill>
                <a:effectLst/>
                <a:latin typeface="Times New Roman" panose="02020603050405020304" pitchFamily="18" charset="0"/>
              </a:rPr>
              <a:t>Gelet op de gevoeligheid van de gegevens in kwestie en de ernst van de op voormelde wijze gemaakte inbreuk op het grondrecht op eerbiediging van het privéleven en het grondrecht op bescherming van persoonsgegevens van de betrokken personen, alsmede gelet op het feit dat – gezien de vaststellingen in punt 111 van dit arrest – </a:t>
            </a:r>
            <a:r>
              <a:rPr lang="nl-NL" b="1" i="0" dirty="0">
                <a:solidFill>
                  <a:srgbClr val="333333"/>
                </a:solidFill>
                <a:effectLst/>
                <a:latin typeface="Times New Roman" panose="02020603050405020304" pitchFamily="18" charset="0"/>
              </a:rPr>
              <a:t>niet blijkt dat het doel de verkeersveiligheid te verhogen redelijkerwijs niet even doeltreffend kan worden bereikt met andere, minder ingrijpende maatregelen</a:t>
            </a:r>
            <a:r>
              <a:rPr lang="nl-NL" b="0" i="0" dirty="0">
                <a:solidFill>
                  <a:srgbClr val="333333"/>
                </a:solidFill>
                <a:effectLst/>
                <a:latin typeface="Times New Roman" panose="02020603050405020304" pitchFamily="18" charset="0"/>
              </a:rPr>
              <a:t>, kan niet worden geoordeeld dat het vaststaat dat een dergelijk systeem voor het verstrekken van persoonsgegevens die betrekking hebben op strafpunten die zijn toegekend wegens verkeersovertredingen, noodzakelijk is om dat doel te bereiken.</a:t>
            </a:r>
          </a:p>
          <a:p>
            <a:r>
              <a:rPr lang="nl-NL" b="0" i="0" dirty="0">
                <a:solidFill>
                  <a:srgbClr val="333333"/>
                </a:solidFill>
                <a:effectLst/>
                <a:latin typeface="Times New Roman" panose="02020603050405020304" pitchFamily="18" charset="0"/>
              </a:rPr>
              <a:t>Derhalve kan het weliswaar gerechtvaardigd zijn om een onderscheid te maken tussen bestuurders die de verkeersregels stelselmatig en te kwader trouw overtreden enerzijds en bestuurders die occasioneel overtredingen begaan anderzijds, maar kan </a:t>
            </a:r>
            <a:r>
              <a:rPr lang="nl-NL" b="1" i="0" dirty="0">
                <a:solidFill>
                  <a:srgbClr val="333333"/>
                </a:solidFill>
                <a:effectLst/>
                <a:latin typeface="Times New Roman" panose="02020603050405020304" pitchFamily="18" charset="0"/>
              </a:rPr>
              <a:t>niet worden geoordeeld dat het verhogen van de verkeersveiligheid ertoe noopt dat die eerste categorie van bestuurders wordt geïdentificeerd door het publiek of dat de identificatie van de betrokken bestuurders wordt gedeeld met het publiek</a:t>
            </a:r>
            <a:r>
              <a:rPr lang="nl-NL" b="0" i="0" dirty="0">
                <a:solidFill>
                  <a:srgbClr val="333333"/>
                </a:solidFill>
                <a:effectLst/>
                <a:latin typeface="Times New Roman" panose="02020603050405020304" pitchFamily="18" charset="0"/>
              </a:rPr>
              <a:t>, zodat zelfs kan worden betwijfeld of de in het hoofdgeding aan de orde zijnde regeling geschikt is om de eerste in punt 107 van dit arrest genoemde doelstelling te verwezenlijken.</a:t>
            </a:r>
          </a:p>
          <a:p>
            <a:r>
              <a:rPr lang="nl-NL" b="0" i="0" dirty="0">
                <a:solidFill>
                  <a:srgbClr val="333333"/>
                </a:solidFill>
                <a:effectLst/>
                <a:latin typeface="Times New Roman" panose="02020603050405020304" pitchFamily="18" charset="0"/>
              </a:rPr>
              <a:t>Wat betreft de tweede met de in het hoofdgeding aan de orde zijnde regeling nagestreefde doelstelling – die in punt 107 van dit arrest in herinnering is gebracht – </a:t>
            </a:r>
            <a:r>
              <a:rPr lang="nl-NL" b="1" i="0" dirty="0">
                <a:solidFill>
                  <a:srgbClr val="333333"/>
                </a:solidFill>
                <a:effectLst/>
                <a:latin typeface="Times New Roman" panose="02020603050405020304" pitchFamily="18" charset="0"/>
              </a:rPr>
              <a:t>blijkt uit het aan het Hof overgelegde dossier dat het aantal verkeersongevallen in Letland weliswaar een dalende trend te zien heeft gegeven, maar dat niets erop wijst dat deze trend verband houdt met de openbaarmaking van informatie over strafpunten en niet met de invoering van het systeem van strafpunten als zodanig.</a:t>
            </a:r>
          </a:p>
          <a:p>
            <a:endParaRPr lang="nl-NL" b="1" i="0" dirty="0">
              <a:solidFill>
                <a:srgbClr val="333333"/>
              </a:solidFill>
              <a:effectLst/>
              <a:latin typeface="Times New Roman" panose="02020603050405020304" pitchFamily="18" charset="0"/>
            </a:endParaRPr>
          </a:p>
          <a:p>
            <a:endParaRPr lang="nl-NL" dirty="0"/>
          </a:p>
        </p:txBody>
      </p:sp>
    </p:spTree>
    <p:extLst>
      <p:ext uri="{BB962C8B-B14F-4D97-AF65-F5344CB8AC3E}">
        <p14:creationId xmlns:p14="http://schemas.microsoft.com/office/powerpoint/2010/main" val="20393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EF3A8-D285-4A87-B414-830AA5D18BC7}"/>
              </a:ext>
            </a:extLst>
          </p:cNvPr>
          <p:cNvSpPr>
            <a:spLocks noGrp="1"/>
          </p:cNvSpPr>
          <p:nvPr>
            <p:ph type="title"/>
          </p:nvPr>
        </p:nvSpPr>
        <p:spPr/>
        <p:txBody>
          <a:bodyPr>
            <a:normAutofit/>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9F2D9DBF-7836-0CE4-FF9F-CD86CF7F9743}"/>
              </a:ext>
            </a:extLst>
          </p:cNvPr>
          <p:cNvSpPr>
            <a:spLocks noGrp="1"/>
          </p:cNvSpPr>
          <p:nvPr>
            <p:ph idx="1"/>
          </p:nvPr>
        </p:nvSpPr>
        <p:spPr/>
        <p:txBody>
          <a:bodyPr>
            <a:normAutofit fontScale="62500" lnSpcReduction="20000"/>
          </a:bodyPr>
          <a:lstStyle/>
          <a:p>
            <a:r>
              <a:rPr lang="nl-NL" b="0" i="0" u="none" strike="noStrike" dirty="0">
                <a:effectLst/>
                <a:latin typeface="Times New Roman" panose="02020603050405020304" pitchFamily="18" charset="0"/>
                <a:cs typeface="Times New Roman" panose="02020603050405020304" pitchFamily="18" charset="0"/>
              </a:rPr>
              <a:t>ECLI:EU:C:2022:912</a:t>
            </a:r>
          </a:p>
          <a:p>
            <a:r>
              <a:rPr lang="nl-NL" i="0" dirty="0">
                <a:solidFill>
                  <a:srgbClr val="000000"/>
                </a:solidFill>
                <a:effectLst/>
                <a:latin typeface="Times New Roman" panose="02020603050405020304" pitchFamily="18" charset="0"/>
                <a:cs typeface="Times New Roman" panose="02020603050405020304" pitchFamily="18" charset="0"/>
              </a:rPr>
              <a:t>Artikel 1, punt 15, onder c), van richtlijn (EU) 2018/843 van het Europees Parlement en de Raad van 30 mei 2018 tot wijziging van richtlijn (EU) 2015/849 inzake de voorkoming van het gebruik van het financiële stelsel voor het witwassen van geld of terrorismefinanciering, en tot wijziging van de richtlijnen 2009/138/EG en 2013/36/EU is ongeldig voor zover deze bepaling artikel 30, lid 5, eerste alinea, onder c), van richtlijn (EU) 2015/849 van het Europees Parlement en de Raad van 20 mei 2015 inzake de voorkoming van het gebruik van het financiële stelsel voor het witwassen van geld of terrorismefinanciering, tot wijziging van verordening (EU) nr. 648/2012 van het Europees Parlement en de Raad en tot intrekking van richtlijn 2005/60/EG van het Europees Parlement en de Raad en richtlijn 2006/70/EG van de Commissie zo heeft gewijzigd dat in de aldus gewijzigde versie van dit artikel 30, lid 5, eerste alinea, onder c), is bepaald dat de lidstaten ervoor moeten zorgen dat de informatie over de uiteindelijk begunstigden van binnen hun grondgebied opgerichte vennootschappen en andere juridische entiteiten in alle gevallen voor elk lid van de bevolking toegankelijk is.</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54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3D05A-12FC-285F-F21D-62EB190B8453}"/>
              </a:ext>
            </a:extLst>
          </p:cNvPr>
          <p:cNvSpPr>
            <a:spLocks noGrp="1"/>
          </p:cNvSpPr>
          <p:nvPr>
            <p:ph type="title"/>
          </p:nvPr>
        </p:nvSpPr>
        <p:spPr/>
        <p:txBody>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0FC99E7D-937F-24E9-554E-D3AA30E26684}"/>
              </a:ext>
            </a:extLst>
          </p:cNvPr>
          <p:cNvSpPr>
            <a:spLocks noGrp="1"/>
          </p:cNvSpPr>
          <p:nvPr>
            <p:ph idx="1"/>
          </p:nvPr>
        </p:nvSpPr>
        <p:spPr/>
        <p:txBody>
          <a:bodyPr>
            <a:normAutofit fontScale="92500" lnSpcReduction="20000"/>
          </a:bodyPr>
          <a:lstStyle/>
          <a:p>
            <a:r>
              <a:rPr lang="nl-NL" sz="1800" b="0" i="0" dirty="0">
                <a:solidFill>
                  <a:srgbClr val="000000"/>
                </a:solidFill>
                <a:effectLst/>
                <a:latin typeface="Times New Roman" panose="02020603050405020304" pitchFamily="18" charset="0"/>
                <a:cs typeface="Times New Roman" panose="02020603050405020304" pitchFamily="18" charset="0"/>
              </a:rPr>
              <a:t>‘Voor zover de Raad van de Europese Unie in deze context bovendien uitdrukkelijk verwijst naar het beginsel van openheid, zoals dat voortvloeit uit de art.1 en 10 VEU alsook uit art. 15 VWEU, moet worden opgemerkt dat dit beginsel, zoals deze instelling zelf benadrukt, een betere deelneming van de burgers aan het besluitvormingsproces mogelijk maakt en een grotere legitimiteit en meer doelmatigheid en verantwoordelijkheid van de administratie waarborgt ten opzichte van de burgers binnen een democratisch systeem. Hoewel dit beginsel in dit verband vooral concreet gestalte krijgt in eisen van institutionele en procedurele transparantie in het kader van publieke taken, waaronder het gebruik van overheidsmiddelen, ontbreekt een dergelijk verband met openbare instellingen wanneer, zoals in het onderhavige geval, de betrokken maatregel tot doel heeft gegevens betreffende de identiteit van particuliere uiteindelijk begunstigden en de aard en de omvang van hun economische belangen in de vennootschappen en andere juridische entiteiten toegankelijk te maken voor de leden van de bevolking. Bijgevolg kan </a:t>
            </a:r>
            <a:r>
              <a:rPr lang="nl-NL" sz="1800" b="1" i="0" dirty="0">
                <a:solidFill>
                  <a:srgbClr val="000000"/>
                </a:solidFill>
                <a:effectLst/>
                <a:latin typeface="Times New Roman" panose="02020603050405020304" pitchFamily="18" charset="0"/>
                <a:cs typeface="Times New Roman" panose="02020603050405020304" pitchFamily="18" charset="0"/>
              </a:rPr>
              <a:t>het beginsel van openheid, zoals dat voortvloeit uit de artikelen 1 en 10 VEU alsook uit artikel 15 VWEU, als zodanig niet worden beschouwd als een doelstelling van algemeen belang die de uit de toegang van de leden van de bevolking tot informatie over uiteindelijk begunstigden resulterende inmenging in de door de artikelen 7 en 8 van het Handvest gewaarborgde grondrechten kan rechtvaardigen (par. 60-62).’</a:t>
            </a:r>
            <a:endParaRPr lang="nl-N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7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3D05A-12FC-285F-F21D-62EB190B8453}"/>
              </a:ext>
            </a:extLst>
          </p:cNvPr>
          <p:cNvSpPr>
            <a:spLocks noGrp="1"/>
          </p:cNvSpPr>
          <p:nvPr>
            <p:ph type="title"/>
          </p:nvPr>
        </p:nvSpPr>
        <p:spPr/>
        <p:txBody>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0FC99E7D-937F-24E9-554E-D3AA30E26684}"/>
              </a:ext>
            </a:extLst>
          </p:cNvPr>
          <p:cNvSpPr>
            <a:spLocks noGrp="1"/>
          </p:cNvSpPr>
          <p:nvPr>
            <p:ph idx="1"/>
          </p:nvPr>
        </p:nvSpPr>
        <p:spPr>
          <a:xfrm>
            <a:off x="1115568" y="2136449"/>
            <a:ext cx="10168128" cy="4507752"/>
          </a:xfrm>
        </p:spPr>
        <p:txBody>
          <a:bodyPr>
            <a:normAutofit fontScale="92500" lnSpcReduction="10000"/>
          </a:bodyPr>
          <a:lstStyle/>
          <a:p>
            <a:r>
              <a:rPr lang="nl-NL" sz="1600" b="0" i="0" dirty="0">
                <a:solidFill>
                  <a:srgbClr val="000000"/>
                </a:solidFill>
                <a:effectLst/>
                <a:latin typeface="Times New Roman" panose="02020603050405020304" pitchFamily="18" charset="0"/>
                <a:cs typeface="Times New Roman" panose="02020603050405020304" pitchFamily="18" charset="0"/>
              </a:rPr>
              <a:t>De Commissie heeft daarbij aangegeven dat het lastig is om toegang tot de gegevens slechts te beperken tot personen of organisaties met een legitiem belang, omdat dat legitieme belang lastig te definiëren is en dus zowel tot grote diversiteit tussen Lidstaten kan leiden als tot zeer restrictieve beperkingen in de toegang tot de gegevens. Daarom is er voor gekozen om simpelweg te bepalen dat iedereen toegang zou moeten hebben tot de data. Met deze redenering maakt het Hof korte metten door te stellen dat ‘</a:t>
            </a:r>
            <a:r>
              <a:rPr lang="nl-NL" sz="1600" b="1" i="0" dirty="0">
                <a:solidFill>
                  <a:srgbClr val="000000"/>
                </a:solidFill>
                <a:effectLst/>
                <a:latin typeface="Times New Roman" panose="02020603050405020304" pitchFamily="18" charset="0"/>
                <a:cs typeface="Times New Roman" panose="02020603050405020304" pitchFamily="18" charset="0"/>
              </a:rPr>
              <a:t>het feit dat het moeilijk kan zijn om nauwkeurig vast te stellen in welke gevallen en onder welke voorwaarden publieke toegang tot informatie over de uiteindelijk begunstigden mogelijk is, niet kan rechtvaardigen dat de Uniewetgever bepaalt dat alle leden van de bevolking toegang hebben tot deze informatie</a:t>
            </a:r>
            <a:r>
              <a:rPr lang="nl-NL" sz="1600" b="1" i="0" u="none" strike="noStrike" dirty="0">
                <a:solidFill>
                  <a:srgbClr val="2B3E73"/>
                </a:solidFill>
                <a:effectLst/>
                <a:latin typeface="Times New Roman" panose="02020603050405020304" pitchFamily="18" charset="0"/>
                <a:cs typeface="Times New Roman" panose="02020603050405020304" pitchFamily="18" charset="0"/>
              </a:rPr>
              <a:t> </a:t>
            </a:r>
            <a:r>
              <a:rPr lang="nl-NL" sz="1600" b="0" i="0" u="none" strike="noStrike" dirty="0">
                <a:solidFill>
                  <a:srgbClr val="2B3E73"/>
                </a:solidFill>
                <a:effectLst/>
                <a:latin typeface="Times New Roman" panose="02020603050405020304" pitchFamily="18" charset="0"/>
                <a:cs typeface="Times New Roman" panose="02020603050405020304" pitchFamily="18" charset="0"/>
              </a:rPr>
              <a:t>(par. 72)’.</a:t>
            </a:r>
          </a:p>
          <a:p>
            <a:r>
              <a:rPr lang="nl-NL" sz="1600" b="0" i="0" dirty="0">
                <a:solidFill>
                  <a:srgbClr val="000000"/>
                </a:solidFill>
                <a:effectLst/>
                <a:latin typeface="Times New Roman" panose="02020603050405020304" pitchFamily="18" charset="0"/>
                <a:cs typeface="Times New Roman" panose="02020603050405020304" pitchFamily="18" charset="0"/>
              </a:rPr>
              <a:t>Het vervolgt door op te merken dat er zeker partijen zijn die een legitiem belang hebben bij toegang tot de informatie, zoals organisaties die zaken willen doen met respectievelijke ondernemingen en journalisten en maatschappelijke organisaties die onderzoek doen naar witwassen en terrorismefinanciering, maar de noodzaak om iedereen toegang te geven tot de informatie ontbreekt. Sterker nog, het Hof stelt dat het in principe primair aan overheidspartijen is om onderzoek te doen naar witwassen en terrorismefinanciering. Het merkt op ‘dat </a:t>
            </a:r>
            <a:r>
              <a:rPr lang="nl-NL" sz="1600" b="1" i="0" dirty="0">
                <a:solidFill>
                  <a:srgbClr val="000000"/>
                </a:solidFill>
                <a:effectLst/>
                <a:latin typeface="Times New Roman" panose="02020603050405020304" pitchFamily="18" charset="0"/>
                <a:cs typeface="Times New Roman" panose="02020603050405020304" pitchFamily="18" charset="0"/>
              </a:rPr>
              <a:t>het een feit blijft dat de bestrijding van het witwassen van geld en van terrorismefinanciering in de eerste plaats een zaak is van de overheid en van entiteiten zoals kredietinstellingen of financiële instellingen die uit hoofde van hun activiteiten ter zake specifieke verplichtingen hebben</a:t>
            </a:r>
            <a:r>
              <a:rPr lang="nl-NL" sz="1600" b="0" i="0" dirty="0">
                <a:solidFill>
                  <a:srgbClr val="000000"/>
                </a:solidFill>
                <a:effectLst/>
                <a:latin typeface="Times New Roman" panose="02020603050405020304" pitchFamily="18" charset="0"/>
                <a:cs typeface="Times New Roman" panose="02020603050405020304" pitchFamily="18" charset="0"/>
              </a:rPr>
              <a:t>. Het is overigens om die reden dat artikel 30, lid 5, eerste alinea, onder a) en b), van de gewijzigde richtlijn 2015/849 bepaalt dat informatie over de uiteindelijk begunstigde in alle gevallen toegankelijk moet zijn voor de bevoegde autoriteiten en de financiële-inlichtingeneenheden, zonder enige beperking, en voor de </a:t>
            </a:r>
            <a:r>
              <a:rPr lang="nl-NL" sz="1600" b="0" i="0" dirty="0" err="1">
                <a:solidFill>
                  <a:srgbClr val="000000"/>
                </a:solidFill>
                <a:effectLst/>
                <a:latin typeface="Times New Roman" panose="02020603050405020304" pitchFamily="18" charset="0"/>
                <a:cs typeface="Times New Roman" panose="02020603050405020304" pitchFamily="18" charset="0"/>
              </a:rPr>
              <a:t>meldingsplichtige</a:t>
            </a:r>
            <a:r>
              <a:rPr lang="nl-NL" sz="1600" b="0" i="0" dirty="0">
                <a:solidFill>
                  <a:srgbClr val="000000"/>
                </a:solidFill>
                <a:effectLst/>
                <a:latin typeface="Times New Roman" panose="02020603050405020304" pitchFamily="18" charset="0"/>
                <a:cs typeface="Times New Roman" panose="02020603050405020304" pitchFamily="18" charset="0"/>
              </a:rPr>
              <a:t> entiteiten, in het kader van het cliëntenonderzoek (par. 83-84)’.</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36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E369F-665F-782A-6FC3-39FD57DF9DA7}"/>
              </a:ext>
            </a:extLst>
          </p:cNvPr>
          <p:cNvSpPr>
            <a:spLocks noGrp="1"/>
          </p:cNvSpPr>
          <p:nvPr>
            <p:ph type="title"/>
          </p:nvPr>
        </p:nvSpPr>
        <p:spPr/>
        <p:txBody>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AC6977C7-7ED9-8307-EB9D-A29EE4845398}"/>
              </a:ext>
            </a:extLst>
          </p:cNvPr>
          <p:cNvSpPr>
            <a:spLocks noGrp="1"/>
          </p:cNvSpPr>
          <p:nvPr>
            <p:ph idx="1"/>
          </p:nvPr>
        </p:nvSpPr>
        <p:spPr/>
        <p:txBody>
          <a:bodyPr>
            <a:normAutofit fontScale="70000" lnSpcReduction="20000"/>
          </a:bodyPr>
          <a:lstStyle/>
          <a:p>
            <a:r>
              <a:rPr lang="nl-NL" b="0" i="0" dirty="0">
                <a:solidFill>
                  <a:srgbClr val="000000"/>
                </a:solidFill>
                <a:effectLst/>
                <a:latin typeface="Times New Roman" panose="02020603050405020304" pitchFamily="18" charset="0"/>
                <a:cs typeface="Times New Roman" panose="02020603050405020304" pitchFamily="18" charset="0"/>
              </a:rPr>
              <a:t>Vaak werd gesteld dat er drie doelen voor verwerking waren bij het openbaar maken van gegevens: (1) het oorspronkelijke doel voor de verwerking van partij A, (2) de openbaarmaking van de gegevens door partij A en (3) het nieuwe doel van de verwerking van partij B. In deze lijn van argumentatie dient (2), het openbaar maken van gegevens, dus een eigenstandig doel; het openbaar maken van gegevens is als zodanig een publiek belang, zo werd geopperd, omdat het bijdraagt aan een open samenleving, transparantie en een controleerbare overheid en de controleerbaarheid van commerciële ondernemingen. Experts gaven al langer aan dat dit argument niet opgaat, omdat ‘transparantie’ of soortgelijke doeleinden niet specifiek genoeg zijn om aan het doelspecificatiebeginsel te voldoen (welbepaalde, uitdrukkelijk omschreven en gerechtvaardigde doeleinden). Het Hof veegt ook dit argument van tafel, waardoor slechts doel (1) en (3) overblijven en zowel de vraag is in hoeverre (2) bedraagt aan doel (1) als in hoeverre (3) bijdraagt aan doel (1). Hieruit volgt dat publieke en actieve openbaarmaking bijna per definitie problematisch is; deze uitspraak kan derhalve zeer verstrekkende gevolgen hebben. </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18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EF3A8-D285-4A87-B414-830AA5D18BC7}"/>
              </a:ext>
            </a:extLst>
          </p:cNvPr>
          <p:cNvSpPr>
            <a:spLocks noGrp="1"/>
          </p:cNvSpPr>
          <p:nvPr>
            <p:ph type="title"/>
          </p:nvPr>
        </p:nvSpPr>
        <p:spPr/>
        <p:txBody>
          <a:bodyPr>
            <a:normAutofit/>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9F2D9DBF-7836-0CE4-FF9F-CD86CF7F9743}"/>
              </a:ext>
            </a:extLst>
          </p:cNvPr>
          <p:cNvSpPr>
            <a:spLocks noGrp="1"/>
          </p:cNvSpPr>
          <p:nvPr>
            <p:ph idx="1"/>
          </p:nvPr>
        </p:nvSpPr>
        <p:spPr/>
        <p:txBody>
          <a:bodyPr>
            <a:normAutofit fontScale="77500" lnSpcReduction="20000"/>
          </a:bodyPr>
          <a:lstStyle/>
          <a:p>
            <a:r>
              <a:rPr lang="nl-NL" b="0" i="0" dirty="0">
                <a:solidFill>
                  <a:srgbClr val="000000"/>
                </a:solidFill>
                <a:effectLst/>
                <a:latin typeface="Times New Roman" panose="02020603050405020304" pitchFamily="18" charset="0"/>
                <a:cs typeface="Times New Roman" panose="02020603050405020304" pitchFamily="18" charset="0"/>
              </a:rPr>
              <a:t>ECLI:CE:ECHR:2021:1214JUD004910811</a:t>
            </a:r>
          </a:p>
          <a:p>
            <a:r>
              <a:rPr lang="en-US" b="0" i="0" dirty="0">
                <a:solidFill>
                  <a:srgbClr val="000000"/>
                </a:solidFill>
                <a:effectLst/>
                <a:latin typeface="Times New Roman" panose="02020603050405020304" pitchFamily="18" charset="0"/>
                <a:cs typeface="Times New Roman" panose="02020603050405020304" pitchFamily="18" charset="0"/>
              </a:rPr>
              <a:t>While the Court accepts that the legislature’s intention was to enhance tax compliance, and that adding the taxpayer’s home address ensured the accuracy of the information being published, it does not appear that the legislature contemplated taking measures to devise appropriately tailored responses in the light of the principle of data </a:t>
            </a:r>
            <a:r>
              <a:rPr lang="en-US" b="0" i="0" dirty="0" err="1">
                <a:solidFill>
                  <a:srgbClr val="000000"/>
                </a:solidFill>
                <a:effectLst/>
                <a:latin typeface="Times New Roman" panose="02020603050405020304" pitchFamily="18" charset="0"/>
                <a:cs typeface="Times New Roman" panose="02020603050405020304" pitchFamily="18" charset="0"/>
              </a:rPr>
              <a:t>minimisation</a:t>
            </a:r>
            <a:r>
              <a:rPr lang="en-US" b="0" i="0" dirty="0">
                <a:solidFill>
                  <a:srgbClr val="000000"/>
                </a:solidFill>
                <a:effectLst/>
                <a:latin typeface="Times New Roman" panose="02020603050405020304" pitchFamily="18" charset="0"/>
                <a:cs typeface="Times New Roman" panose="02020603050405020304" pitchFamily="18" charset="0"/>
              </a:rPr>
              <a:t>. The Court finds no evidence of such considerations in the legislative history either of the 2003 Tax Administration Act or of the 2006 Amendment Act. In short, </a:t>
            </a:r>
            <a:r>
              <a:rPr lang="en-US" b="0" i="0" dirty="0">
                <a:solidFill>
                  <a:srgbClr val="231F20"/>
                </a:solidFill>
                <a:effectLst/>
                <a:latin typeface="Times New Roman" panose="02020603050405020304" pitchFamily="18" charset="0"/>
                <a:cs typeface="Times New Roman" panose="02020603050405020304" pitchFamily="18" charset="0"/>
              </a:rPr>
              <a:t>the respondent State has not demonstrated</a:t>
            </a:r>
            <a:r>
              <a:rPr lang="en-US" b="0" i="0" dirty="0">
                <a:solidFill>
                  <a:srgbClr val="000000"/>
                </a:solidFill>
                <a:effectLst/>
                <a:latin typeface="Times New Roman" panose="02020603050405020304" pitchFamily="18" charset="0"/>
                <a:cs typeface="Times New Roman" panose="02020603050405020304" pitchFamily="18" charset="0"/>
              </a:rPr>
              <a:t> that the legislature sought to strike a fair balance between the relevant competing individual and public interests with a view to ensuring the proportionality of the interference.</a:t>
            </a:r>
          </a:p>
          <a:p>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87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Directive 2003/98/EC of the European Parliament and of the Council of 17 November 2003 on the re-use of public sector information</a:t>
            </a:r>
          </a:p>
          <a:p>
            <a:r>
              <a:rPr lang="en-US" dirty="0">
                <a:latin typeface="Times New Roman" panose="02020603050405020304" pitchFamily="18" charset="0"/>
                <a:cs typeface="Times New Roman" panose="02020603050405020304" pitchFamily="18" charset="0"/>
              </a:rPr>
              <a:t>Article 3 General principle</a:t>
            </a:r>
          </a:p>
          <a:p>
            <a:r>
              <a:rPr lang="en-US" dirty="0">
                <a:latin typeface="Times New Roman" panose="02020603050405020304" pitchFamily="18" charset="0"/>
                <a:cs typeface="Times New Roman" panose="02020603050405020304" pitchFamily="18" charset="0"/>
              </a:rPr>
              <a:t>Member States shall ensure that, where the re-use of documents held by public sector bodies is allowed, these documents shall be </a:t>
            </a:r>
            <a:r>
              <a:rPr lang="en-US" b="1" dirty="0">
                <a:latin typeface="Times New Roman" panose="02020603050405020304" pitchFamily="18" charset="0"/>
                <a:cs typeface="Times New Roman" panose="02020603050405020304" pitchFamily="18" charset="0"/>
              </a:rPr>
              <a:t>re-usable for commercial or non-commercial purposes </a:t>
            </a:r>
            <a:r>
              <a:rPr lang="en-US" dirty="0">
                <a:latin typeface="Times New Roman" panose="02020603050405020304" pitchFamily="18" charset="0"/>
                <a:cs typeface="Times New Roman" panose="02020603050405020304" pitchFamily="18" charset="0"/>
              </a:rPr>
              <a:t>in accordance with the conditions set out in Chapters III and IV. Where possible, documents shall be made available through electronic means.</a:t>
            </a:r>
          </a:p>
          <a:p>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912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C74C7-AFE8-DE2E-63B8-975D47BAAA5D}"/>
              </a:ext>
            </a:extLst>
          </p:cNvPr>
          <p:cNvSpPr>
            <a:spLocks noGrp="1"/>
          </p:cNvSpPr>
          <p:nvPr>
            <p:ph type="title"/>
          </p:nvPr>
        </p:nvSpPr>
        <p:spPr/>
        <p:txBody>
          <a:bodyPr>
            <a:normAutofit/>
          </a:bodyPr>
          <a:lstStyle/>
          <a:p>
            <a:r>
              <a:rPr lang="nl-NL" sz="4000" dirty="0"/>
              <a:t>(3) Recente uitspraken </a:t>
            </a:r>
            <a:r>
              <a:rPr lang="nl-NL" sz="4000" dirty="0" err="1"/>
              <a:t>EUHvJ</a:t>
            </a:r>
            <a:r>
              <a:rPr lang="nl-NL" sz="4000" dirty="0"/>
              <a:t> &amp; EHRM</a:t>
            </a:r>
            <a:endParaRPr lang="nl-NL" dirty="0"/>
          </a:p>
        </p:txBody>
      </p:sp>
      <p:sp>
        <p:nvSpPr>
          <p:cNvPr id="3" name="Tijdelijke aanduiding voor inhoud 2">
            <a:extLst>
              <a:ext uri="{FF2B5EF4-FFF2-40B4-BE49-F238E27FC236}">
                <a16:creationId xmlns:a16="http://schemas.microsoft.com/office/drawing/2014/main" id="{0E167079-AEE0-CCCE-0537-80466D51903E}"/>
              </a:ext>
            </a:extLst>
          </p:cNvPr>
          <p:cNvSpPr>
            <a:spLocks noGrp="1"/>
          </p:cNvSpPr>
          <p:nvPr>
            <p:ph idx="1"/>
          </p:nvPr>
        </p:nvSpPr>
        <p:spPr/>
        <p:txBody>
          <a:bodyPr>
            <a:normAutofit fontScale="85000" lnSpcReduction="10000"/>
          </a:bodyPr>
          <a:lstStyle/>
          <a:p>
            <a:r>
              <a:rPr lang="nl-NL" dirty="0"/>
              <a:t>Moet in principe alle actieve en ongerichte openbaarmaking van gegevens verboden zijn?</a:t>
            </a:r>
          </a:p>
          <a:p>
            <a:r>
              <a:rPr lang="nl-NL" dirty="0"/>
              <a:t>Is de overheid door het voor hergebruik ter beschikking stellen van haar data niet een waterdrager voor de commercie geworden? </a:t>
            </a:r>
          </a:p>
          <a:p>
            <a:r>
              <a:rPr lang="nl-NL" dirty="0"/>
              <a:t>Ondermijnt dat het draagvlak van burgers voor het delen van informatie met de overheid?</a:t>
            </a:r>
          </a:p>
          <a:p>
            <a:r>
              <a:rPr lang="nl-NL" dirty="0"/>
              <a:t>Welke voordelen heeft het hergebruiksregime eigenlijk gehad?</a:t>
            </a:r>
          </a:p>
          <a:p>
            <a:r>
              <a:rPr lang="nl-NL" dirty="0"/>
              <a:t>Welke partijen kunnen aan de slag met grote datasets?</a:t>
            </a:r>
          </a:p>
        </p:txBody>
      </p:sp>
    </p:spTree>
    <p:extLst>
      <p:ext uri="{BB962C8B-B14F-4D97-AF65-F5344CB8AC3E}">
        <p14:creationId xmlns:p14="http://schemas.microsoft.com/office/powerpoint/2010/main" val="3217714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39173-0579-02C9-03AD-D27B4EACF569}"/>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F82C8CD2-E0C9-BC2E-DECC-69A16ED9E3DE}"/>
              </a:ext>
            </a:extLst>
          </p:cNvPr>
          <p:cNvSpPr>
            <a:spLocks noGrp="1"/>
          </p:cNvSpPr>
          <p:nvPr>
            <p:ph idx="1"/>
          </p:nvPr>
        </p:nvSpPr>
        <p:spPr/>
        <p:txBody>
          <a:bodyPr>
            <a:normAutofit fontScale="92500"/>
          </a:bodyPr>
          <a:lstStyle/>
          <a:p>
            <a:r>
              <a:rPr lang="nl-NL" b="0" i="0" dirty="0">
                <a:solidFill>
                  <a:srgbClr val="333333"/>
                </a:solidFill>
                <a:effectLst/>
                <a:latin typeface="Times New Roman" panose="02020603050405020304" pitchFamily="18" charset="0"/>
              </a:rPr>
              <a:t>„persoonsgegevens”: alle informatie over een geïdentificeerde of identificeerbare natuurlijke persoon („de betrokkene”); als identificeerbaar wordt beschouwd een natuurlijke persoon die direct of indirect kan worden geïdentificeerd, met name aan de hand van een </a:t>
            </a:r>
            <a:r>
              <a:rPr lang="nl-NL" b="0" i="0" dirty="0" err="1">
                <a:solidFill>
                  <a:srgbClr val="333333"/>
                </a:solidFill>
                <a:effectLst/>
                <a:latin typeface="Times New Roman" panose="02020603050405020304" pitchFamily="18" charset="0"/>
              </a:rPr>
              <a:t>identificator</a:t>
            </a:r>
            <a:r>
              <a:rPr lang="nl-NL" b="0" i="0" dirty="0">
                <a:solidFill>
                  <a:srgbClr val="333333"/>
                </a:solidFill>
                <a:effectLst/>
                <a:latin typeface="Times New Roman" panose="02020603050405020304" pitchFamily="18" charset="0"/>
              </a:rPr>
              <a:t> zoals een naam, een identificatienummer, locatiegegevens, een online </a:t>
            </a:r>
            <a:r>
              <a:rPr lang="nl-NL" b="0" i="0" dirty="0" err="1">
                <a:solidFill>
                  <a:srgbClr val="333333"/>
                </a:solidFill>
                <a:effectLst/>
                <a:latin typeface="Times New Roman" panose="02020603050405020304" pitchFamily="18" charset="0"/>
              </a:rPr>
              <a:t>identificator</a:t>
            </a:r>
            <a:r>
              <a:rPr lang="nl-NL" b="0" i="0" dirty="0">
                <a:solidFill>
                  <a:srgbClr val="333333"/>
                </a:solidFill>
                <a:effectLst/>
                <a:latin typeface="Times New Roman" panose="02020603050405020304" pitchFamily="18" charset="0"/>
              </a:rPr>
              <a:t> of van een of meer elementen die kenmerkend zijn voor de fysieke, fysiologische, genetische, psychische, economische, culturele of sociale identiteit van die natuurlijke persoon;</a:t>
            </a:r>
            <a:endParaRPr lang="nl-NL" dirty="0"/>
          </a:p>
        </p:txBody>
      </p:sp>
    </p:spTree>
    <p:extLst>
      <p:ext uri="{BB962C8B-B14F-4D97-AF65-F5344CB8AC3E}">
        <p14:creationId xmlns:p14="http://schemas.microsoft.com/office/powerpoint/2010/main" val="363753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EF3A8-D285-4A87-B414-830AA5D18BC7}"/>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9F2D9DBF-7836-0CE4-FF9F-CD86CF7F9743}"/>
              </a:ext>
            </a:extLst>
          </p:cNvPr>
          <p:cNvSpPr>
            <a:spLocks noGrp="1"/>
          </p:cNvSpPr>
          <p:nvPr>
            <p:ph idx="1"/>
          </p:nvPr>
        </p:nvSpPr>
        <p:spPr/>
        <p:txBody>
          <a:bodyPr/>
          <a:lstStyle/>
          <a:p>
            <a:r>
              <a:rPr lang="nl-NL" dirty="0"/>
              <a:t>2009 </a:t>
            </a:r>
            <a:r>
              <a:rPr lang="en-US" dirty="0"/>
              <a:t>Broken promises of privacy: </a:t>
            </a:r>
            <a:br>
              <a:rPr lang="en-US" dirty="0"/>
            </a:br>
            <a:r>
              <a:rPr lang="en-US" dirty="0"/>
              <a:t>Responding to the surprising failure </a:t>
            </a:r>
            <a:br>
              <a:rPr lang="en-US" dirty="0"/>
            </a:br>
            <a:r>
              <a:rPr lang="en-US" dirty="0"/>
              <a:t>of anonymization</a:t>
            </a:r>
            <a:br>
              <a:rPr lang="en-US" dirty="0"/>
            </a:br>
            <a:endParaRPr lang="en-US" dirty="0"/>
          </a:p>
          <a:p>
            <a:r>
              <a:rPr lang="en-US" dirty="0"/>
              <a:t>“Data can be either useful or perfectly </a:t>
            </a:r>
            <a:br>
              <a:rPr lang="en-US" dirty="0"/>
            </a:br>
            <a:r>
              <a:rPr lang="en-US" dirty="0"/>
              <a:t>anonymous but never both.”</a:t>
            </a:r>
            <a:endParaRPr lang="nl-NL" dirty="0"/>
          </a:p>
        </p:txBody>
      </p:sp>
      <p:pic>
        <p:nvPicPr>
          <p:cNvPr id="2050" name="Picture 2" descr="Paul Ohm | Georgetown Law">
            <a:extLst>
              <a:ext uri="{FF2B5EF4-FFF2-40B4-BE49-F238E27FC236}">
                <a16:creationId xmlns:a16="http://schemas.microsoft.com/office/drawing/2014/main" id="{7FF3B4C3-4C0A-59AE-BDBE-4FD5BD80A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994" y="2699697"/>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045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EF3A8-D285-4A87-B414-830AA5D18BC7}"/>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9F2D9DBF-7836-0CE4-FF9F-CD86CF7F9743}"/>
              </a:ext>
            </a:extLst>
          </p:cNvPr>
          <p:cNvSpPr>
            <a:spLocks noGrp="1"/>
          </p:cNvSpPr>
          <p:nvPr>
            <p:ph idx="1"/>
          </p:nvPr>
        </p:nvSpPr>
        <p:spPr/>
        <p:txBody>
          <a:bodyPr>
            <a:normAutofit/>
          </a:bodyPr>
          <a:lstStyle/>
          <a:p>
            <a:r>
              <a:rPr lang="nl-NL" dirty="0">
                <a:latin typeface="Times New Roman" panose="02020603050405020304" pitchFamily="18" charset="0"/>
                <a:cs typeface="Times New Roman" panose="02020603050405020304" pitchFamily="18" charset="0"/>
              </a:rPr>
              <a:t>2022 </a:t>
            </a:r>
            <a:r>
              <a:rPr lang="en-US" dirty="0">
                <a:latin typeface="Times New Roman" panose="02020603050405020304" pitchFamily="18" charset="0"/>
                <a:cs typeface="Times New Roman" panose="02020603050405020304" pitchFamily="18" charset="0"/>
              </a:rPr>
              <a:t>The influence of (technical)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developments on the concept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personal data in relation to the GDPR</a:t>
            </a:r>
          </a:p>
          <a:p>
            <a:pPr lvl="1"/>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Anonimisering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bijna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onmogelijk</a:t>
            </a:r>
            <a:endParaRPr lang="en-US" sz="2800" dirty="0">
              <a:latin typeface="Times New Roman" panose="02020603050405020304" pitchFamily="18" charset="0"/>
              <a:cs typeface="Times New Roman" panose="02020603050405020304" pitchFamily="18" charset="0"/>
            </a:endParaRPr>
          </a:p>
          <a:p>
            <a:pPr lvl="1"/>
            <a:r>
              <a:rPr lang="nl-NL" sz="2800" dirty="0">
                <a:latin typeface="Times New Roman" panose="02020603050405020304" pitchFamily="18" charset="0"/>
                <a:cs typeface="Times New Roman" panose="02020603050405020304" pitchFamily="18" charset="0"/>
              </a:rPr>
              <a:t>(2) Samenvoegen databases</a:t>
            </a:r>
          </a:p>
          <a:p>
            <a:pPr lvl="1"/>
            <a:r>
              <a:rPr lang="nl-NL" sz="2800" dirty="0">
                <a:latin typeface="Times New Roman" panose="02020603050405020304" pitchFamily="18" charset="0"/>
                <a:cs typeface="Times New Roman" panose="02020603050405020304" pitchFamily="18" charset="0"/>
              </a:rPr>
              <a:t>(3) Individualisatie/impact </a:t>
            </a:r>
            <a:br>
              <a:rPr lang="nl-NL" sz="2800" dirty="0">
                <a:latin typeface="Times New Roman" panose="02020603050405020304" pitchFamily="18" charset="0"/>
                <a:cs typeface="Times New Roman" panose="02020603050405020304" pitchFamily="18" charset="0"/>
              </a:rPr>
            </a:br>
            <a:r>
              <a:rPr lang="nl-NL" sz="2800" dirty="0">
                <a:latin typeface="Times New Roman" panose="02020603050405020304" pitchFamily="18" charset="0"/>
                <a:cs typeface="Times New Roman" panose="02020603050405020304" pitchFamily="18" charset="0"/>
              </a:rPr>
              <a:t>      privéleven</a:t>
            </a:r>
          </a:p>
        </p:txBody>
      </p:sp>
      <p:pic>
        <p:nvPicPr>
          <p:cNvPr id="5" name="Afbeelding 4">
            <a:extLst>
              <a:ext uri="{FF2B5EF4-FFF2-40B4-BE49-F238E27FC236}">
                <a16:creationId xmlns:a16="http://schemas.microsoft.com/office/drawing/2014/main" id="{E08DF611-5067-F3C1-6F97-1122F9291BB4}"/>
              </a:ext>
            </a:extLst>
          </p:cNvPr>
          <p:cNvPicPr>
            <a:picLocks noChangeAspect="1"/>
          </p:cNvPicPr>
          <p:nvPr/>
        </p:nvPicPr>
        <p:blipFill>
          <a:blip r:embed="rId2"/>
          <a:stretch>
            <a:fillRect/>
          </a:stretch>
        </p:blipFill>
        <p:spPr>
          <a:xfrm>
            <a:off x="7193694" y="1625600"/>
            <a:ext cx="4824248" cy="6858000"/>
          </a:xfrm>
          <a:prstGeom prst="rect">
            <a:avLst/>
          </a:prstGeom>
        </p:spPr>
      </p:pic>
    </p:spTree>
    <p:extLst>
      <p:ext uri="{BB962C8B-B14F-4D97-AF65-F5344CB8AC3E}">
        <p14:creationId xmlns:p14="http://schemas.microsoft.com/office/powerpoint/2010/main" val="210503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0892D-9890-B9D9-969D-9E186AE792BF}"/>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8494AE62-C0F5-5406-8EC7-623B4575F91B}"/>
              </a:ext>
            </a:extLst>
          </p:cNvPr>
          <p:cNvSpPr>
            <a:spLocks noGrp="1"/>
          </p:cNvSpPr>
          <p:nvPr>
            <p:ph idx="1"/>
          </p:nvPr>
        </p:nvSpPr>
        <p:spPr>
          <a:xfrm>
            <a:off x="1115568" y="1624869"/>
            <a:ext cx="10168128" cy="5233130"/>
          </a:xfrm>
        </p:spPr>
        <p:txBody>
          <a:bodyPr>
            <a:normAutofit/>
          </a:bodyPr>
          <a:lstStyle/>
          <a:p>
            <a:pPr marL="342900" lvl="0" indent="-342900" algn="just">
              <a:lnSpc>
                <a:spcPct val="100000"/>
              </a:lnSpc>
              <a:buFont typeface="+mj-lt"/>
              <a:buAutoNum type="arabicPeriod"/>
            </a:pPr>
            <a:r>
              <a:rPr lang="nl-NL" sz="1200" b="1" dirty="0">
                <a:effectLst/>
                <a:latin typeface="Times New Roman" panose="02020603050405020304" pitchFamily="18" charset="0"/>
                <a:ea typeface="Calibri Light" panose="020F0302020204030204" pitchFamily="34" charset="0"/>
                <a:cs typeface="Times New Roman" panose="02020603050405020304" pitchFamily="18" charset="0"/>
              </a:rPr>
              <a:t>Werken met afgebakende definities van verschillende soorten gegevens gaat alleen als een 'datum' op een relatief stabiele manier in één categorie valt</a:t>
            </a:r>
            <a:r>
              <a:rPr lang="nl-NL" sz="1200" dirty="0">
                <a:effectLst/>
                <a:latin typeface="Times New Roman" panose="02020603050405020304" pitchFamily="18" charset="0"/>
                <a:ea typeface="Calibri Light" panose="020F0302020204030204" pitchFamily="34" charset="0"/>
                <a:cs typeface="Times New Roman" panose="02020603050405020304" pitchFamily="18" charset="0"/>
              </a:rPr>
              <a:t>. Dit is steeds minder het geval. De aard van de data is niet stabiel, maar veranderend. Een dataset met gewone persoonsgegevens kan worden gekoppeld aan, en verrijkt met, een andere dataset om gevoelige gegevens af te leiden; de gegevens kunnen vervolgens worden geaggregeerd of ontdaan van identificatiegegevens; vervolgens kunnen de gegevens worden </a:t>
            </a:r>
            <a:r>
              <a:rPr lang="nl-NL" sz="1200" dirty="0" err="1">
                <a:effectLst/>
                <a:latin typeface="Times New Roman" panose="02020603050405020304" pitchFamily="18" charset="0"/>
                <a:ea typeface="Calibri Light" panose="020F0302020204030204" pitchFamily="34" charset="0"/>
                <a:cs typeface="Times New Roman" panose="02020603050405020304" pitchFamily="18" charset="0"/>
              </a:rPr>
              <a:t>gedeanonimiseerd</a:t>
            </a:r>
            <a:r>
              <a:rPr lang="nl-NL" sz="1200" dirty="0">
                <a:effectLst/>
                <a:latin typeface="Times New Roman" panose="02020603050405020304" pitchFamily="18" charset="0"/>
                <a:ea typeface="Calibri Light" panose="020F0302020204030204" pitchFamily="34" charset="0"/>
                <a:cs typeface="Times New Roman" panose="02020603050405020304" pitchFamily="18" charset="0"/>
              </a:rPr>
              <a:t> of geïntegreerd in een andere dataset om persoonsgegevens te creëren. Dit alles kan in een fractie van een seconde gebeuren. De vraag is dus of het zinvol is om met goed gedefinieerde categorieën te werken als dezelfde 'datum' of dataset letterlijk van seconde tot seconde in een andere categorie kan vallen.</a:t>
            </a:r>
          </a:p>
          <a:p>
            <a:pPr marL="342900" lvl="0" indent="-342900" algn="just">
              <a:lnSpc>
                <a:spcPct val="100000"/>
              </a:lnSpc>
              <a:buFont typeface="+mj-lt"/>
              <a:buAutoNum type="arabicPeriod"/>
            </a:pPr>
            <a:r>
              <a:rPr lang="nl-NL" sz="1200" b="1" dirty="0">
                <a:effectLst/>
                <a:latin typeface="Times New Roman" panose="02020603050405020304" pitchFamily="18" charset="0"/>
                <a:ea typeface="Calibri Light" panose="020F0302020204030204" pitchFamily="34" charset="0"/>
                <a:cs typeface="Times New Roman" panose="02020603050405020304" pitchFamily="18" charset="0"/>
              </a:rPr>
              <a:t>Ook wordt het steeds moeilijker om de status van gegevens precies te bepalen. </a:t>
            </a:r>
            <a:r>
              <a:rPr lang="nl-NL" sz="1200" dirty="0">
                <a:effectLst/>
                <a:latin typeface="Times New Roman" panose="02020603050405020304" pitchFamily="18" charset="0"/>
                <a:ea typeface="Calibri Light" panose="020F0302020204030204" pitchFamily="34" charset="0"/>
                <a:cs typeface="Times New Roman" panose="02020603050405020304" pitchFamily="18" charset="0"/>
              </a:rPr>
              <a:t>De beoordeling of de gegevens de identificatie van een persoon mogelijk maken en of de informatie al dan niet als anoniem kan worden beschouwd, hangt af van de omstandigheden van het geval. Om de huidige status van een datum of dataset te bepalen, moet daarom rekening worden gehouden met de verwachte toekomstige status van de gegevens. Gezien de algemene beschikbaarheid van technologieën en de minimale investering die nodig is, wordt het steeds waarschijnlijker dat wanneer een database wordt gedeeld of anderszins beschikbaar wordt gesteld, er een partij is die deze gaat verrijken met andere gegevens. Zo wordt het steeds waarschijnlijker dat als een geanonimiseerde dataset openbaar wordt gemaakt, er een partij is die deze de-anonimiseert of combineert met andere data om persoonlijke profielen te maken; dat als een set persoonsgegevens wordt gedeeld, er een partij is die de gegevens zodanig gaat gebruiken om te komen tot een ​​dataset te maken met gevoelige persoonsgegevens; enzovoort. Aan de andere kant zullen er andere partijen zijn die toegang hebben tot die gegevens, maar zich niet bezighouden met dergelijke activiteiten; partijen die de gegevens niet zullen gebruiken, gebruiken zoals deze worden verstrekt of zelfs een database met persoonsgegevens de-identificeren. Wie wat doet is vooraf niet duidelijk. </a:t>
            </a:r>
            <a:r>
              <a:rPr lang="nl-NL" sz="1200" b="1" dirty="0">
                <a:effectLst/>
                <a:latin typeface="Times New Roman" panose="02020603050405020304" pitchFamily="18" charset="0"/>
                <a:ea typeface="Calibri Light" panose="020F0302020204030204" pitchFamily="34" charset="0"/>
                <a:cs typeface="Times New Roman" panose="02020603050405020304" pitchFamily="18" charset="0"/>
              </a:rPr>
              <a:t>De juridische categorie waartoe de gegevens behoren is dus niet langer een kwaliteit van de gegevens zelf, maar een product van de inspanningen en investeringen van een verwerkingsverantwoordelijke.</a:t>
            </a:r>
          </a:p>
          <a:p>
            <a:pPr marL="342900" lvl="0" indent="-342900" algn="just">
              <a:lnSpc>
                <a:spcPct val="100000"/>
              </a:lnSpc>
              <a:buFont typeface="+mj-lt"/>
              <a:buAutoNum type="arabicPeriod"/>
            </a:pPr>
            <a:r>
              <a:rPr lang="nl-NL" sz="1200" b="1" dirty="0">
                <a:effectLst/>
                <a:latin typeface="Times New Roman" panose="02020603050405020304" pitchFamily="18" charset="0"/>
                <a:ea typeface="Calibri Light" panose="020F0302020204030204" pitchFamily="34" charset="0"/>
                <a:cs typeface="Times New Roman" panose="02020603050405020304" pitchFamily="18" charset="0"/>
              </a:rPr>
              <a:t>De vraag is of het onderscheid tussen verschillende categorieën gegevens nog relevant is. </a:t>
            </a:r>
            <a:r>
              <a:rPr lang="nl-NL" sz="1200" dirty="0">
                <a:effectLst/>
                <a:latin typeface="Times New Roman" panose="02020603050405020304" pitchFamily="18" charset="0"/>
                <a:ea typeface="Calibri Light" panose="020F0302020204030204" pitchFamily="34" charset="0"/>
                <a:cs typeface="Times New Roman" panose="02020603050405020304" pitchFamily="18" charset="0"/>
              </a:rPr>
              <a:t>De achterliggende gedachte is dat de verwerking van persoonsgegevens gevolgen heeft voor natuurlijke personen, terwijl de verwerking van niet-persoonsgegevens dat niet doet en dat de verwerking van gevoelige persoonsgegevens zeer grote gevolgen kan hebben (groter dan de verwerking van ‘gewone’ persoonsgegevens gegevens normaal gesproken heeft), zodat dit onder het strengste regime valt, persoonsgegevens onder het 'normale' beschermingsregime vallen en de verwerking van niet-persoonsgegevens aan geen enkele beperking onderworpen is. De vraag is in hoeverre deze aanname nog houdbaar is in de 21e eeuw. Moderne gegevensverwerking op basis van geaggregeerde gegevens kan grote individuele en maatschappelijke gevolgen hebben. Het profilering van groepen in plaats van individuen  betekent dat de gevolgen aanzienlijk kunnen zijn, maar niet altijd direct te relateren zijn aan individuen.</a:t>
            </a:r>
          </a:p>
        </p:txBody>
      </p:sp>
    </p:spTree>
    <p:extLst>
      <p:ext uri="{BB962C8B-B14F-4D97-AF65-F5344CB8AC3E}">
        <p14:creationId xmlns:p14="http://schemas.microsoft.com/office/powerpoint/2010/main" val="70305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93A71-831D-A05A-A283-B19C7B2D8392}"/>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05EEFE5D-4BE4-B4B9-9120-26AAD217A2DF}"/>
              </a:ext>
            </a:extLst>
          </p:cNvPr>
          <p:cNvSpPr>
            <a:spLocks noGrp="1"/>
          </p:cNvSpPr>
          <p:nvPr>
            <p:ph idx="1"/>
          </p:nvPr>
        </p:nvSpPr>
        <p:spPr>
          <a:xfrm>
            <a:off x="1115568" y="2478024"/>
            <a:ext cx="10168128" cy="4093692"/>
          </a:xfrm>
        </p:spPr>
        <p:txBody>
          <a:bodyPr>
            <a:normAutofit fontScale="70000" lnSpcReduction="20000"/>
          </a:bodyPr>
          <a:lstStyle/>
          <a:p>
            <a:pPr algn="just">
              <a:spcBef>
                <a:spcPts val="200"/>
              </a:spcBef>
            </a:pPr>
            <a:r>
              <a:rPr lang="nl-NL" sz="1800" b="1"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rPr>
              <a:t>Anonieme gegevens</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Hoewel het wettelijk kader onderscheid maakt tussen anonieme en pseudonieme gegevens, is dit onderscheid voor technische experts niet onomstreden. Vanuit technisch oogpunt zouden data anoniem genoemd kunnen worden wanneer een aantal relevante variabelen worden verwijderd. Veel technische experts gaan uit van niveaus van anonimiteit. </a:t>
            </a:r>
            <a:r>
              <a:rPr lang="nl-NL" sz="1800" b="1" dirty="0">
                <a:effectLst/>
                <a:latin typeface="Times New Roman" panose="02020603050405020304" pitchFamily="18" charset="0"/>
                <a:ea typeface="Calibri Light" panose="020F0302020204030204" pitchFamily="34" charset="0"/>
              </a:rPr>
              <a:t>Er is een schaal van volledige anonimiteit naar directe identificeerbaarheid in plaats van een binair onderscheid, zoals is vervat in de AVG.</a:t>
            </a:r>
            <a:endParaRPr lang="nl-NL" sz="1800" b="1"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Het feit dat de AVG </a:t>
            </a:r>
            <a:r>
              <a:rPr lang="nl-NL" sz="1800" b="1" dirty="0">
                <a:effectLst/>
                <a:latin typeface="Times New Roman" panose="02020603050405020304" pitchFamily="18" charset="0"/>
                <a:ea typeface="Calibri Light" panose="020F0302020204030204" pitchFamily="34" charset="0"/>
              </a:rPr>
              <a:t>geen tijdslimiet </a:t>
            </a:r>
            <a:r>
              <a:rPr lang="nl-NL" sz="1800" dirty="0">
                <a:effectLst/>
                <a:latin typeface="Times New Roman" panose="02020603050405020304" pitchFamily="18" charset="0"/>
                <a:ea typeface="Calibri Light" panose="020F0302020204030204" pitchFamily="34" charset="0"/>
              </a:rPr>
              <a:t>stelt aan wanneer gegevens opnieuw kunnen worden geïdentificeerd of geanonimiseerd, betekent dat het zeer waarschijnlijk is dat de gegevens op een bepaald moment aan een natuurlijke persoon zullen worden gekoppeld en dus als persoonsgegevens dienen te worden aangemerkt.</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Een aantal technische experts vraagt ​​zich af of de wettelijke definitie van anonieme gegevens in de 21e eeuw kan worden gehandhaafd, aangezien het steeds moeilijker zal worden om aan de wettelijke drempel te voldoen. </a:t>
            </a:r>
            <a:r>
              <a:rPr lang="nl-NL" sz="1800" b="1" dirty="0">
                <a:effectLst/>
                <a:latin typeface="Times New Roman" panose="02020603050405020304" pitchFamily="18" charset="0"/>
                <a:ea typeface="Calibri Light" panose="020F0302020204030204" pitchFamily="34" charset="0"/>
              </a:rPr>
              <a:t>Vanuit technologisch oogpunt is het bijna onmogelijk om over echt anonieme gegevens te beschikken. </a:t>
            </a:r>
            <a:r>
              <a:rPr lang="nl-NL" sz="1800" dirty="0">
                <a:effectLst/>
                <a:latin typeface="Times New Roman" panose="02020603050405020304" pitchFamily="18" charset="0"/>
                <a:ea typeface="Calibri Light" panose="020F0302020204030204" pitchFamily="34" charset="0"/>
              </a:rPr>
              <a:t>Met name wanneer geanonimiseerde datasets worden gedeeld of online beschikbaar worden gesteld, is de kans groot dat er een partij is die de data her-identificeert of samenvoegt met andere datasets om tot persoonsgegevens te komen.</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Sommige auteurs concluderen dat de stand van de techniek die verband houdt met de technieken die door de Artikel 29 Werkgroep zijn opgesomd, bevestigt dat </a:t>
            </a:r>
            <a:r>
              <a:rPr lang="nl-NL" sz="1800" dirty="0" err="1">
                <a:effectLst/>
                <a:latin typeface="Times New Roman" panose="02020603050405020304" pitchFamily="18" charset="0"/>
                <a:ea typeface="Calibri Light" panose="020F0302020204030204" pitchFamily="34" charset="0"/>
              </a:rPr>
              <a:t>anonimiseringsmethoden</a:t>
            </a:r>
            <a:r>
              <a:rPr lang="nl-NL" sz="1800" dirty="0">
                <a:effectLst/>
                <a:latin typeface="Times New Roman" panose="02020603050405020304" pitchFamily="18" charset="0"/>
                <a:ea typeface="Calibri Light" panose="020F0302020204030204" pitchFamily="34" charset="0"/>
              </a:rPr>
              <a:t> voor grote uitdagingen staan ​​met betrekking tot daadwerkelijke gegevens en dat dit niet langer vanuit een statisch perspectief kan worden beschouwd, maar een </a:t>
            </a:r>
            <a:r>
              <a:rPr lang="nl-NL" sz="1800" b="1" dirty="0">
                <a:effectLst/>
                <a:latin typeface="Times New Roman" panose="02020603050405020304" pitchFamily="18" charset="0"/>
                <a:ea typeface="Calibri Light" panose="020F0302020204030204" pitchFamily="34" charset="0"/>
              </a:rPr>
              <a:t>dynamisch perspectief vereist</a:t>
            </a:r>
            <a:r>
              <a:rPr lang="nl-NL" sz="1800" dirty="0">
                <a:effectLst/>
                <a:latin typeface="Times New Roman" panose="02020603050405020304" pitchFamily="18" charset="0"/>
                <a:ea typeface="Calibri Light" panose="020F0302020204030204" pitchFamily="34" charset="0"/>
              </a:rPr>
              <a:t>.</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Veel technische experts vinden de juridische definitie van </a:t>
            </a:r>
            <a:r>
              <a:rPr lang="nl-NL" sz="1800" dirty="0" err="1">
                <a:effectLst/>
                <a:latin typeface="Times New Roman" panose="02020603050405020304" pitchFamily="18" charset="0"/>
                <a:ea typeface="Calibri Light" panose="020F0302020204030204" pitchFamily="34" charset="0"/>
              </a:rPr>
              <a:t>anonimisering</a:t>
            </a:r>
            <a:r>
              <a:rPr lang="nl-NL" sz="1800" dirty="0">
                <a:effectLst/>
                <a:latin typeface="Times New Roman" panose="02020603050405020304" pitchFamily="18" charset="0"/>
                <a:ea typeface="Calibri Light" panose="020F0302020204030204" pitchFamily="34" charset="0"/>
              </a:rPr>
              <a:t> </a:t>
            </a:r>
            <a:r>
              <a:rPr lang="nl-NL" sz="1800" b="1" dirty="0">
                <a:effectLst/>
                <a:latin typeface="Times New Roman" panose="02020603050405020304" pitchFamily="18" charset="0"/>
                <a:ea typeface="Calibri Light" panose="020F0302020204030204" pitchFamily="34" charset="0"/>
              </a:rPr>
              <a:t>onduidelijk en vaag</a:t>
            </a:r>
            <a:r>
              <a:rPr lang="nl-NL" sz="1800" dirty="0">
                <a:effectLst/>
                <a:latin typeface="Times New Roman" panose="02020603050405020304" pitchFamily="18" charset="0"/>
                <a:ea typeface="Calibri Light" panose="020F0302020204030204" pitchFamily="34" charset="0"/>
              </a:rPr>
              <a:t>. Een bijzonder punt van aandacht is de term ‘</a:t>
            </a:r>
            <a:r>
              <a:rPr lang="nl-NL" sz="1800" b="1" dirty="0">
                <a:effectLst/>
                <a:latin typeface="Times New Roman" panose="02020603050405020304" pitchFamily="18" charset="0"/>
                <a:ea typeface="Calibri Light" panose="020F0302020204030204" pitchFamily="34" charset="0"/>
              </a:rPr>
              <a:t>redelijkerwijs </a:t>
            </a:r>
            <a:r>
              <a:rPr lang="nl-NL" sz="1800" b="1" dirty="0">
                <a:solidFill>
                  <a:srgbClr val="333333"/>
                </a:solidFill>
                <a:effectLst/>
                <a:latin typeface="Times New Roman" panose="02020603050405020304" pitchFamily="18" charset="0"/>
                <a:ea typeface="Calibri Light" panose="020F0302020204030204" pitchFamily="34" charset="0"/>
              </a:rPr>
              <a:t>valt te verwachten</a:t>
            </a:r>
            <a:r>
              <a:rPr lang="nl-NL" sz="1800" dirty="0">
                <a:effectLst/>
                <a:latin typeface="Times New Roman" panose="02020603050405020304" pitchFamily="18" charset="0"/>
                <a:ea typeface="Calibri Light" panose="020F0302020204030204" pitchFamily="34" charset="0"/>
              </a:rPr>
              <a:t>’.</a:t>
            </a:r>
            <a:endParaRPr lang="nl-NL" sz="1800" dirty="0">
              <a:effectLst/>
              <a:latin typeface="Calibri Light" panose="020F0302020204030204" pitchFamily="34" charset="0"/>
              <a:ea typeface="Calibri Light" panose="020F0302020204030204" pitchFamily="34" charset="0"/>
            </a:endParaRPr>
          </a:p>
          <a:p>
            <a:endParaRPr lang="nl-NL" dirty="0"/>
          </a:p>
        </p:txBody>
      </p:sp>
    </p:spTree>
    <p:extLst>
      <p:ext uri="{BB962C8B-B14F-4D97-AF65-F5344CB8AC3E}">
        <p14:creationId xmlns:p14="http://schemas.microsoft.com/office/powerpoint/2010/main" val="299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C41AE-8F53-D425-8BB8-2477A757EE13}"/>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994E69E2-1671-1D95-85D4-63439CA710A3}"/>
              </a:ext>
            </a:extLst>
          </p:cNvPr>
          <p:cNvSpPr>
            <a:spLocks noGrp="1"/>
          </p:cNvSpPr>
          <p:nvPr>
            <p:ph idx="1"/>
          </p:nvPr>
        </p:nvSpPr>
        <p:spPr/>
        <p:txBody>
          <a:bodyPr>
            <a:normAutofit fontScale="70000" lnSpcReduction="20000"/>
          </a:bodyPr>
          <a:lstStyle/>
          <a:p>
            <a:pPr algn="just">
              <a:spcBef>
                <a:spcPts val="200"/>
              </a:spcBef>
            </a:pPr>
            <a:r>
              <a:rPr lang="nl-NL" sz="1800" b="1"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rPr>
              <a:t>Geaggregeerde gegevens</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b="1" dirty="0">
                <a:effectLst/>
                <a:latin typeface="Times New Roman" panose="02020603050405020304" pitchFamily="18" charset="0"/>
                <a:ea typeface="Calibri Light" panose="020F0302020204030204" pitchFamily="34" charset="0"/>
              </a:rPr>
              <a:t>Wettelijke regelgeving behandelt (micro)data en geaggregeerde (macro)data hetzelfde, terwijl er wel duidelijk verschillende risico's verbonden zijn aan het openbaar maken van micro- en macrodata. </a:t>
            </a:r>
            <a:r>
              <a:rPr lang="nl-NL" sz="1800" dirty="0">
                <a:effectLst/>
                <a:latin typeface="Times New Roman" panose="02020603050405020304" pitchFamily="18" charset="0"/>
                <a:ea typeface="Calibri Light" panose="020F0302020204030204" pitchFamily="34" charset="0"/>
              </a:rPr>
              <a:t>Op datasetniveau vereist het spreken van absoluut anonieme gegevens in het algemeen dat de dataset zodanig wordt gestript dat er vrijwel geen relevante informatie overblijft, terwijl er op geaggregeerd niveau veel meer mogelijkheden zijn om individuen te beschermen tegen identificatie. Op hun beurt kunnen geaggregeerde gegevens op andere manieren aan personen worden gekoppeld, met name wanneer deze online beschikbaar worden gesteld.</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De toegenomen beschikbaarheid van open data maakt het moeilijk om een ​​goede inschatting te maken van de risico's die gepaard gaan met het vrijgeven van geaggregeerde gegevens door statistische organisaties of andere partijen.</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Met AI- en Big Data-analyse kunnen mensen op bruikbare manieren worden geprofileerd zonder persoonlijk of individueel te worden geïdentificeerd. </a:t>
            </a:r>
            <a:r>
              <a:rPr lang="nl-NL" sz="1800" b="1" dirty="0">
                <a:effectLst/>
                <a:latin typeface="Times New Roman" panose="02020603050405020304" pitchFamily="18" charset="0"/>
                <a:ea typeface="Calibri Light" panose="020F0302020204030204" pitchFamily="34" charset="0"/>
              </a:rPr>
              <a:t>Aangezien de stand van de technologie het mogelijk maakt om meer informatie uit niet-persoonsgegevens te halen, wordt een grotere rol toegekend aan het gebruik van dergelijke gegevens</a:t>
            </a:r>
            <a:r>
              <a:rPr lang="nl-NL" sz="1800" dirty="0">
                <a:effectLst/>
                <a:latin typeface="Times New Roman" panose="02020603050405020304" pitchFamily="18" charset="0"/>
                <a:ea typeface="Calibri Light" panose="020F0302020204030204" pitchFamily="34" charset="0"/>
              </a:rPr>
              <a:t>. Deze trend kan niet adequaat worden aangepakt door het gegevensbeschermingsraamwerk, dat sterk is gebaseerd op de notie van de identificatie van individuele natuurlijke personen.</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Voor veel technische experts en professionals geeft het juridische regime tegenstrijdige signalen. </a:t>
            </a:r>
            <a:r>
              <a:rPr lang="nl-NL" sz="1800" b="1" dirty="0">
                <a:effectLst/>
                <a:latin typeface="Times New Roman" panose="02020603050405020304" pitchFamily="18" charset="0"/>
                <a:ea typeface="Calibri Light" panose="020F0302020204030204" pitchFamily="34" charset="0"/>
              </a:rPr>
              <a:t>Enerzijds worden open data, hergebruik van overheidsinformatie en </a:t>
            </a:r>
            <a:r>
              <a:rPr lang="nl-NL" sz="1800" b="1" dirty="0" err="1">
                <a:effectLst/>
                <a:latin typeface="Times New Roman" panose="02020603050405020304" pitchFamily="18" charset="0"/>
                <a:ea typeface="Calibri Light" panose="020F0302020204030204" pitchFamily="34" charset="0"/>
              </a:rPr>
              <a:t>dataportabiliteit</a:t>
            </a:r>
            <a:r>
              <a:rPr lang="nl-NL" sz="1800" b="1" dirty="0">
                <a:effectLst/>
                <a:latin typeface="Times New Roman" panose="02020603050405020304" pitchFamily="18" charset="0"/>
                <a:ea typeface="Calibri Light" panose="020F0302020204030204" pitchFamily="34" charset="0"/>
              </a:rPr>
              <a:t> bevorderd; anderzijds wordt de nadruk gelegd op privacy, geheimhouding en gegevensbescherming. </a:t>
            </a:r>
            <a:r>
              <a:rPr lang="nl-NL" sz="1800" dirty="0">
                <a:effectLst/>
                <a:latin typeface="Times New Roman" panose="02020603050405020304" pitchFamily="18" charset="0"/>
                <a:ea typeface="Calibri Light" panose="020F0302020204030204" pitchFamily="34" charset="0"/>
              </a:rPr>
              <a:t>Wat deze spanning complexer maakt, is dat wetgevers en rechters geen uniform beeld geven in hoeverre het verzamelen en gebruiken van geaggregeerde gegevens gereguleerd moet worden of in hoeverre geaggregeerde gegevens ook persoonsgegevens kunnen zijn.</a:t>
            </a:r>
            <a:endParaRPr lang="nl-NL" sz="1800" dirty="0">
              <a:effectLst/>
              <a:latin typeface="Calibri Light" panose="020F0302020204030204" pitchFamily="34" charset="0"/>
              <a:ea typeface="Calibri Light" panose="020F0302020204030204" pitchFamily="34" charset="0"/>
            </a:endParaRPr>
          </a:p>
          <a:p>
            <a:endParaRPr lang="nl-NL" dirty="0"/>
          </a:p>
        </p:txBody>
      </p:sp>
    </p:spTree>
    <p:extLst>
      <p:ext uri="{BB962C8B-B14F-4D97-AF65-F5344CB8AC3E}">
        <p14:creationId xmlns:p14="http://schemas.microsoft.com/office/powerpoint/2010/main" val="410992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F5105-D88E-BE6D-2A50-1A7652993959}"/>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F481ABCB-4E46-0842-FF0C-8AEB79D0CAFB}"/>
              </a:ext>
            </a:extLst>
          </p:cNvPr>
          <p:cNvSpPr>
            <a:spLocks noGrp="1"/>
          </p:cNvSpPr>
          <p:nvPr>
            <p:ph idx="1"/>
          </p:nvPr>
        </p:nvSpPr>
        <p:spPr/>
        <p:txBody>
          <a:bodyPr>
            <a:normAutofit fontScale="92500" lnSpcReduction="10000"/>
          </a:bodyPr>
          <a:lstStyle/>
          <a:p>
            <a:pPr algn="just">
              <a:spcBef>
                <a:spcPts val="200"/>
              </a:spcBef>
            </a:pPr>
            <a:r>
              <a:rPr lang="nl-NL" sz="1800" b="1"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rPr>
              <a:t>Pseudonieme gegevens</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Technische experts gaan er traditioneel van uit dat </a:t>
            </a:r>
            <a:r>
              <a:rPr lang="nl-NL" sz="1800" dirty="0" err="1">
                <a:effectLst/>
                <a:latin typeface="Times New Roman" panose="02020603050405020304" pitchFamily="18" charset="0"/>
                <a:ea typeface="Calibri Light" panose="020F0302020204030204" pitchFamily="34" charset="0"/>
              </a:rPr>
              <a:t>pseudonimisering</a:t>
            </a:r>
            <a:r>
              <a:rPr lang="nl-NL" sz="1800" dirty="0">
                <a:effectLst/>
                <a:latin typeface="Times New Roman" panose="02020603050405020304" pitchFamily="18" charset="0"/>
                <a:ea typeface="Calibri Light" panose="020F0302020204030204" pitchFamily="34" charset="0"/>
              </a:rPr>
              <a:t> betekent dat een of meer </a:t>
            </a:r>
            <a:r>
              <a:rPr lang="nl-NL" sz="1800" dirty="0" err="1">
                <a:effectLst/>
                <a:latin typeface="Times New Roman" panose="02020603050405020304" pitchFamily="18" charset="0"/>
                <a:ea typeface="Calibri Light" panose="020F0302020204030204" pitchFamily="34" charset="0"/>
              </a:rPr>
              <a:t>identifiers</a:t>
            </a:r>
            <a:r>
              <a:rPr lang="nl-NL" sz="1800" dirty="0">
                <a:effectLst/>
                <a:latin typeface="Times New Roman" panose="02020603050405020304" pitchFamily="18" charset="0"/>
                <a:ea typeface="Calibri Light" panose="020F0302020204030204" pitchFamily="34" charset="0"/>
              </a:rPr>
              <a:t> worden vervangen door een pseudoniem. De AVG definieert </a:t>
            </a:r>
            <a:r>
              <a:rPr lang="nl-NL" sz="1800" dirty="0" err="1">
                <a:effectLst/>
                <a:latin typeface="Times New Roman" panose="02020603050405020304" pitchFamily="18" charset="0"/>
                <a:ea typeface="Calibri Light" panose="020F0302020204030204" pitchFamily="34" charset="0"/>
              </a:rPr>
              <a:t>pseudonimisering</a:t>
            </a:r>
            <a:r>
              <a:rPr lang="nl-NL" sz="1800" dirty="0">
                <a:effectLst/>
                <a:latin typeface="Times New Roman" panose="02020603050405020304" pitchFamily="18" charset="0"/>
                <a:ea typeface="Calibri Light" panose="020F0302020204030204" pitchFamily="34" charset="0"/>
              </a:rPr>
              <a:t> echter als verwerking waarbij aanvullende informatie, die her-identificatie mogelijk maakt, op een andere plaats wordt opgeslagen; er kunnen pseudonieme gegevens zijn zonder een expliciet pseudoniem. De twee definities liggen zeer dicht bij elkaar, maar zijn niet volledig identiek.</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Technisch gezien is het niet duidelijk waarom </a:t>
            </a:r>
            <a:r>
              <a:rPr lang="nl-NL" sz="1800" dirty="0" err="1">
                <a:effectLst/>
                <a:latin typeface="Times New Roman" panose="02020603050405020304" pitchFamily="18" charset="0"/>
                <a:ea typeface="Calibri Light" panose="020F0302020204030204" pitchFamily="34" charset="0"/>
              </a:rPr>
              <a:t>pseudonimisering</a:t>
            </a:r>
            <a:r>
              <a:rPr lang="nl-NL" sz="1800" dirty="0">
                <a:effectLst/>
                <a:latin typeface="Times New Roman" panose="02020603050405020304" pitchFamily="18" charset="0"/>
                <a:ea typeface="Calibri Light" panose="020F0302020204030204" pitchFamily="34" charset="0"/>
              </a:rPr>
              <a:t>, als vorm van risicopreventie, een bijzondere status zou moeten hebben binnen het wettelijk kader, omdat er meerdere manieren en technieken zijn om dit te bewerkstelligen. </a:t>
            </a:r>
            <a:r>
              <a:rPr lang="nl-NL" sz="1800" b="1" dirty="0">
                <a:effectLst/>
                <a:latin typeface="Times New Roman" panose="02020603050405020304" pitchFamily="18" charset="0"/>
                <a:ea typeface="Calibri Light" panose="020F0302020204030204" pitchFamily="34" charset="0"/>
              </a:rPr>
              <a:t>De voorkeur geven aan deze ene techniek lijkt in schril contrast te staan ​​met de veronderstelde technische neutraliteit van het gegevensbeschermingskader.</a:t>
            </a:r>
            <a:endParaRPr lang="nl-NL" sz="1800" b="1"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Niet alle vormen van </a:t>
            </a:r>
            <a:r>
              <a:rPr lang="nl-NL" sz="1800" dirty="0" err="1">
                <a:effectLst/>
                <a:latin typeface="Times New Roman" panose="02020603050405020304" pitchFamily="18" charset="0"/>
                <a:ea typeface="Calibri Light" panose="020F0302020204030204" pitchFamily="34" charset="0"/>
              </a:rPr>
              <a:t>pseudonimisering</a:t>
            </a:r>
            <a:r>
              <a:rPr lang="nl-NL" sz="1800" dirty="0">
                <a:effectLst/>
                <a:latin typeface="Times New Roman" panose="02020603050405020304" pitchFamily="18" charset="0"/>
                <a:ea typeface="Calibri Light" panose="020F0302020204030204" pitchFamily="34" charset="0"/>
              </a:rPr>
              <a:t> zijn even veilig. Het wettelijke regime geeft geen richtlijnen over welk type techniek het meest geschikt is voor welk type context.</a:t>
            </a:r>
            <a:endParaRPr lang="nl-NL" sz="1800" dirty="0">
              <a:effectLst/>
              <a:latin typeface="Calibri Light" panose="020F0302020204030204" pitchFamily="34" charset="0"/>
              <a:ea typeface="Calibri Light" panose="020F0302020204030204" pitchFamily="34" charset="0"/>
            </a:endParaRPr>
          </a:p>
          <a:p>
            <a:endParaRPr lang="nl-NL" dirty="0"/>
          </a:p>
        </p:txBody>
      </p:sp>
    </p:spTree>
    <p:extLst>
      <p:ext uri="{BB962C8B-B14F-4D97-AF65-F5344CB8AC3E}">
        <p14:creationId xmlns:p14="http://schemas.microsoft.com/office/powerpoint/2010/main" val="3256560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69EE8-5624-F044-A234-33F98FCC2714}"/>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B5D20EB6-F929-5DC5-F91F-970A6CBDE903}"/>
              </a:ext>
            </a:extLst>
          </p:cNvPr>
          <p:cNvSpPr>
            <a:spLocks noGrp="1"/>
          </p:cNvSpPr>
          <p:nvPr>
            <p:ph idx="1"/>
          </p:nvPr>
        </p:nvSpPr>
        <p:spPr>
          <a:xfrm>
            <a:off x="1115568" y="2309024"/>
            <a:ext cx="10168128" cy="4000336"/>
          </a:xfrm>
        </p:spPr>
        <p:txBody>
          <a:bodyPr>
            <a:normAutofit fontScale="85000" lnSpcReduction="10000"/>
          </a:bodyPr>
          <a:lstStyle/>
          <a:p>
            <a:pPr algn="just">
              <a:spcBef>
                <a:spcPts val="200"/>
              </a:spcBef>
            </a:pPr>
            <a:r>
              <a:rPr lang="nl-NL" sz="1800" b="1"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rPr>
              <a:t>Gevoelige persoonsgegevens</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Experts zetten </a:t>
            </a:r>
            <a:r>
              <a:rPr lang="nl-NL" sz="1800" b="1" dirty="0">
                <a:effectLst/>
                <a:latin typeface="Times New Roman" panose="02020603050405020304" pitchFamily="18" charset="0"/>
                <a:ea typeface="Calibri Light" panose="020F0302020204030204" pitchFamily="34" charset="0"/>
              </a:rPr>
              <a:t>vraagtekens bij de vaste categorieën gevoelige gegevens </a:t>
            </a:r>
            <a:r>
              <a:rPr lang="nl-NL" sz="1800" dirty="0">
                <a:effectLst/>
                <a:latin typeface="Times New Roman" panose="02020603050405020304" pitchFamily="18" charset="0"/>
                <a:ea typeface="Calibri Light" panose="020F0302020204030204" pitchFamily="34" charset="0"/>
              </a:rPr>
              <a:t>die in de AVG worden gebruikt. Zo zouden de financiële positie, de sociaaleconomische achtergrond of inkomen in veel gevallen als gevoelige gegevens kunnen worden behandeld, omdat de potentieel nadelige effecten van het verwerken van dergelijke gegevens op zijn minst even ernstig kunnen zijn als het verwerken van, bijvoorbeeld, het lidmaatschap van een politieke organisatie of een vakbond. Zij wijzen erop dat wat als gevoelige persoonsgegevens moet of kan worden beschouwd, verschilt per regio of land. Daarom kan het werken met één vaste lijst van soorten gevoelige gegevens voor alle EU-landen bijzonder uitdagend zijn.</a:t>
            </a:r>
            <a:endParaRPr lang="nl-NL" sz="1800"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Het wettelijk regime richt zich op vaste categorieën gegevens, terwijl wat technisch wel of niet gevoelig is, niet afhankelijk is van het type gegevens. </a:t>
            </a:r>
            <a:r>
              <a:rPr lang="nl-NL" sz="1800" b="1" dirty="0">
                <a:effectLst/>
                <a:latin typeface="Times New Roman" panose="02020603050405020304" pitchFamily="18" charset="0"/>
                <a:ea typeface="Calibri Light" panose="020F0302020204030204" pitchFamily="34" charset="0"/>
              </a:rPr>
              <a:t>Gegevensverwerking kan gevoelig en schadelijk zijn, zelfs zonder de verwerking van de categorieën gegevens die in de AVG worden vermeld, of kan niet-schadelijk zijn, zelfs als een of meer van de soorten gegevens die als gevoelig zijn gecategoriseerd, worden verwerkt.</a:t>
            </a:r>
            <a:endParaRPr lang="nl-NL" sz="1800" b="1" dirty="0">
              <a:effectLst/>
              <a:latin typeface="Calibri Light" panose="020F0302020204030204" pitchFamily="34" charset="0"/>
              <a:ea typeface="Calibri Light" panose="020F0302020204030204" pitchFamily="34" charset="0"/>
            </a:endParaRPr>
          </a:p>
          <a:p>
            <a:pPr marL="342900" lvl="0" indent="-342900" algn="just">
              <a:buFont typeface="+mj-lt"/>
              <a:buAutoNum type="arabicPeriod"/>
            </a:pPr>
            <a:r>
              <a:rPr lang="nl-NL" sz="1800" dirty="0">
                <a:effectLst/>
                <a:latin typeface="Times New Roman" panose="02020603050405020304" pitchFamily="18" charset="0"/>
                <a:ea typeface="Calibri Light" panose="020F0302020204030204" pitchFamily="34" charset="0"/>
              </a:rPr>
              <a:t>Veel technische experts wijzen op het feit dat gevoelige informatie vaak kan worden afgeleid uit niet-gevoelige persoonsgegevens en zelfs uit niet-persoonsgegevens. </a:t>
            </a:r>
            <a:r>
              <a:rPr lang="nl-NL" sz="1800" b="1" dirty="0">
                <a:effectLst/>
                <a:latin typeface="Times New Roman" panose="02020603050405020304" pitchFamily="18" charset="0"/>
                <a:ea typeface="Calibri Light" panose="020F0302020204030204" pitchFamily="34" charset="0"/>
              </a:rPr>
              <a:t>Het in het wettelijke regime gehanteerde binaire onderscheid tussen gevoelige en niet-gevoelige gegevens houdt onvoldoende rekening met de technologische complexiteit en realiteit op dit punt.</a:t>
            </a:r>
            <a:endParaRPr lang="nl-NL" sz="1800" b="1" dirty="0">
              <a:effectLst/>
              <a:latin typeface="Calibri Light" panose="020F0302020204030204" pitchFamily="34" charset="0"/>
              <a:ea typeface="Calibri Light" panose="020F0302020204030204" pitchFamily="34" charset="0"/>
            </a:endParaRPr>
          </a:p>
          <a:p>
            <a:endParaRPr lang="nl-NL" dirty="0"/>
          </a:p>
        </p:txBody>
      </p:sp>
    </p:spTree>
    <p:extLst>
      <p:ext uri="{BB962C8B-B14F-4D97-AF65-F5344CB8AC3E}">
        <p14:creationId xmlns:p14="http://schemas.microsoft.com/office/powerpoint/2010/main" val="2110916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BF16A-7429-949E-D2FD-7F80737FD2A5}"/>
              </a:ext>
            </a:extLst>
          </p:cNvPr>
          <p:cNvSpPr>
            <a:spLocks noGrp="1"/>
          </p:cNvSpPr>
          <p:nvPr>
            <p:ph type="title"/>
          </p:nvPr>
        </p:nvSpPr>
        <p:spPr/>
        <p:txBody>
          <a:bodyPr>
            <a:normAutofit/>
          </a:bodyPr>
          <a:lstStyle/>
          <a:p>
            <a:r>
              <a:rPr lang="nl-NL" sz="3200" dirty="0"/>
              <a:t>(4) Toekomst van het begrip ‘persoonsgegevens’</a:t>
            </a:r>
          </a:p>
        </p:txBody>
      </p:sp>
      <p:sp>
        <p:nvSpPr>
          <p:cNvPr id="7" name="Rectangle 5">
            <a:extLst>
              <a:ext uri="{FF2B5EF4-FFF2-40B4-BE49-F238E27FC236}">
                <a16:creationId xmlns:a16="http://schemas.microsoft.com/office/drawing/2014/main" id="{83602081-C368-D776-899B-5527AE9B92E4}"/>
              </a:ext>
            </a:extLst>
          </p:cNvPr>
          <p:cNvSpPr>
            <a:spLocks noChangeArrowheads="1"/>
          </p:cNvSpPr>
          <p:nvPr/>
        </p:nvSpPr>
        <p:spPr bwMode="auto">
          <a:xfrm>
            <a:off x="2837204" y="23159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8" name="Diagram 7">
            <a:extLst>
              <a:ext uri="{FF2B5EF4-FFF2-40B4-BE49-F238E27FC236}">
                <a16:creationId xmlns:a16="http://schemas.microsoft.com/office/drawing/2014/main" id="{97C47E6D-FE54-86A3-9F8B-4B58021F0B70}"/>
              </a:ext>
            </a:extLst>
          </p:cNvPr>
          <p:cNvGraphicFramePr/>
          <p:nvPr>
            <p:extLst>
              <p:ext uri="{D42A27DB-BD31-4B8C-83A1-F6EECF244321}">
                <p14:modId xmlns:p14="http://schemas.microsoft.com/office/powerpoint/2010/main" val="2167055308"/>
              </p:ext>
            </p:extLst>
          </p:nvPr>
        </p:nvGraphicFramePr>
        <p:xfrm>
          <a:off x="2837204" y="2315910"/>
          <a:ext cx="6203950"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6">
            <a:extLst>
              <a:ext uri="{FF2B5EF4-FFF2-40B4-BE49-F238E27FC236}">
                <a16:creationId xmlns:a16="http://schemas.microsoft.com/office/drawing/2014/main" id="{BF8FC0E4-B6AC-D2DD-71CF-482D0F329771}"/>
              </a:ext>
            </a:extLst>
          </p:cNvPr>
          <p:cNvSpPr>
            <a:spLocks noChangeArrowheads="1"/>
          </p:cNvSpPr>
          <p:nvPr/>
        </p:nvSpPr>
        <p:spPr bwMode="auto">
          <a:xfrm>
            <a:off x="2837204" y="61830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chemeClr val="tx1"/>
                </a:solidFill>
                <a:effectLst/>
                <a:latin typeface="Times New Roman" panose="02020603050405020304" pitchFamily="18" charset="0"/>
                <a:ea typeface="Calibri Light" panose="020F0302020204030204" pitchFamily="34" charset="0"/>
                <a:cs typeface="Times New Roman" panose="02020603050405020304" pitchFamily="18" charset="0"/>
              </a:rPr>
              <a:t>Figuur: Schaal van een volledig categorische benadering (optie 4) naar een volledig contextuele benadering (optie 5)</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18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a:xfrm>
            <a:off x="1115568" y="2085174"/>
            <a:ext cx="10168128" cy="4087026"/>
          </a:xfrm>
        </p:spPr>
        <p:txBody>
          <a:bodyPr>
            <a:normAutofit fontScale="92500"/>
          </a:bodyPr>
          <a:lstStyle/>
          <a:p>
            <a:r>
              <a:rPr lang="en-US" sz="1400" b="1" dirty="0">
                <a:latin typeface="Times New Roman" panose="02020603050405020304" pitchFamily="18" charset="0"/>
                <a:cs typeface="Times New Roman" panose="02020603050405020304" pitchFamily="18" charset="0"/>
              </a:rPr>
              <a:t>Article 4- Requirements applicable to the processing of requests for re-use</a:t>
            </a:r>
          </a:p>
          <a:p>
            <a:r>
              <a:rPr lang="en-US" sz="1400" dirty="0">
                <a:latin typeface="Times New Roman" panose="02020603050405020304" pitchFamily="18" charset="0"/>
                <a:cs typeface="Times New Roman" panose="02020603050405020304" pitchFamily="18" charset="0"/>
              </a:rPr>
              <a:t>1. Public sector bodies shall, </a:t>
            </a:r>
            <a:r>
              <a:rPr lang="en-US" sz="1400" b="1" dirty="0">
                <a:latin typeface="Times New Roman" panose="02020603050405020304" pitchFamily="18" charset="0"/>
                <a:cs typeface="Times New Roman" panose="02020603050405020304" pitchFamily="18" charset="0"/>
              </a:rPr>
              <a:t>through electronic means where possible and appropriate, process requests for re-use </a:t>
            </a:r>
            <a:r>
              <a:rPr lang="en-US" sz="1400" dirty="0">
                <a:latin typeface="Times New Roman" panose="02020603050405020304" pitchFamily="18" charset="0"/>
                <a:cs typeface="Times New Roman" panose="02020603050405020304" pitchFamily="18" charset="0"/>
              </a:rPr>
              <a:t>and shall make the document available for re-use to the applicant or, if a </a:t>
            </a:r>
            <a:r>
              <a:rPr lang="en-US" sz="1400" dirty="0" err="1">
                <a:latin typeface="Times New Roman" panose="02020603050405020304" pitchFamily="18" charset="0"/>
                <a:cs typeface="Times New Roman" panose="02020603050405020304" pitchFamily="18" charset="0"/>
              </a:rPr>
              <a:t>licence</a:t>
            </a:r>
            <a:r>
              <a:rPr lang="en-US" sz="1400" dirty="0">
                <a:latin typeface="Times New Roman" panose="02020603050405020304" pitchFamily="18" charset="0"/>
                <a:cs typeface="Times New Roman" panose="02020603050405020304" pitchFamily="18" charset="0"/>
              </a:rPr>
              <a:t> is needed, </a:t>
            </a:r>
            <a:r>
              <a:rPr lang="en-US" sz="1400" dirty="0" err="1">
                <a:latin typeface="Times New Roman" panose="02020603050405020304" pitchFamily="18" charset="0"/>
                <a:cs typeface="Times New Roman" panose="02020603050405020304" pitchFamily="18" charset="0"/>
              </a:rPr>
              <a:t>finalise</a:t>
            </a:r>
            <a:r>
              <a:rPr lang="en-US" sz="1400" dirty="0">
                <a:latin typeface="Times New Roman" panose="02020603050405020304" pitchFamily="18" charset="0"/>
                <a:cs typeface="Times New Roman" panose="02020603050405020304" pitchFamily="18" charset="0"/>
              </a:rPr>
              <a:t> the </a:t>
            </a:r>
            <a:r>
              <a:rPr lang="en-US" sz="1400" dirty="0" err="1">
                <a:latin typeface="Times New Roman" panose="02020603050405020304" pitchFamily="18" charset="0"/>
                <a:cs typeface="Times New Roman" panose="02020603050405020304" pitchFamily="18" charset="0"/>
              </a:rPr>
              <a:t>licence</a:t>
            </a:r>
            <a:r>
              <a:rPr lang="en-US" sz="1400" dirty="0">
                <a:latin typeface="Times New Roman" panose="02020603050405020304" pitchFamily="18" charset="0"/>
                <a:cs typeface="Times New Roman" panose="02020603050405020304" pitchFamily="18" charset="0"/>
              </a:rPr>
              <a:t> offer to the applicant within a reasonable time that is consistent with the time-frames laid down for the processing of requests for access to documents.</a:t>
            </a:r>
          </a:p>
          <a:p>
            <a:r>
              <a:rPr lang="en-US" sz="1400" dirty="0">
                <a:latin typeface="Times New Roman" panose="02020603050405020304" pitchFamily="18" charset="0"/>
                <a:cs typeface="Times New Roman" panose="02020603050405020304" pitchFamily="18" charset="0"/>
              </a:rPr>
              <a:t>2. Where no time limits or other rules regulating the timely provision of documents have been established, public sector bodies shall process the request and shall deliver the documents for re-use to the applicant or, if a </a:t>
            </a:r>
            <a:r>
              <a:rPr lang="en-US" sz="1400" dirty="0" err="1">
                <a:latin typeface="Times New Roman" panose="02020603050405020304" pitchFamily="18" charset="0"/>
                <a:cs typeface="Times New Roman" panose="02020603050405020304" pitchFamily="18" charset="0"/>
              </a:rPr>
              <a:t>licence</a:t>
            </a:r>
            <a:r>
              <a:rPr lang="en-US" sz="1400" dirty="0">
                <a:latin typeface="Times New Roman" panose="02020603050405020304" pitchFamily="18" charset="0"/>
                <a:cs typeface="Times New Roman" panose="02020603050405020304" pitchFamily="18" charset="0"/>
              </a:rPr>
              <a:t> is needed, </a:t>
            </a:r>
            <a:r>
              <a:rPr lang="en-US" sz="1400" dirty="0" err="1">
                <a:latin typeface="Times New Roman" panose="02020603050405020304" pitchFamily="18" charset="0"/>
                <a:cs typeface="Times New Roman" panose="02020603050405020304" pitchFamily="18" charset="0"/>
              </a:rPr>
              <a:t>finalise</a:t>
            </a:r>
            <a:r>
              <a:rPr lang="en-US" sz="1400" dirty="0">
                <a:latin typeface="Times New Roman" panose="02020603050405020304" pitchFamily="18" charset="0"/>
                <a:cs typeface="Times New Roman" panose="02020603050405020304" pitchFamily="18" charset="0"/>
              </a:rPr>
              <a:t> the </a:t>
            </a:r>
            <a:r>
              <a:rPr lang="en-US" sz="1400" dirty="0" err="1">
                <a:latin typeface="Times New Roman" panose="02020603050405020304" pitchFamily="18" charset="0"/>
                <a:cs typeface="Times New Roman" panose="02020603050405020304" pitchFamily="18" charset="0"/>
              </a:rPr>
              <a:t>licence</a:t>
            </a:r>
            <a:r>
              <a:rPr lang="en-US" sz="1400" dirty="0">
                <a:latin typeface="Times New Roman" panose="02020603050405020304" pitchFamily="18" charset="0"/>
                <a:cs typeface="Times New Roman" panose="02020603050405020304" pitchFamily="18" charset="0"/>
              </a:rPr>
              <a:t> offer to the applicant within a timeframe of not more than 20 working days after its receipt. This timeframe may be extended by another 20 working days for extensive or complex requests. In such cases the applicant shall be notified within three weeks after the initial request that more time is needed to process it.</a:t>
            </a:r>
          </a:p>
          <a:p>
            <a:r>
              <a:rPr lang="en-US" sz="1400" dirty="0">
                <a:latin typeface="Times New Roman" panose="02020603050405020304" pitchFamily="18" charset="0"/>
                <a:cs typeface="Times New Roman" panose="02020603050405020304" pitchFamily="18" charset="0"/>
              </a:rPr>
              <a:t>3. In the event of a negative decision, the public sector bodies shall communicate the grounds for refusal to the applicant on the basis of the relevant provisions of the access regime in that Member State or of the national provisions adopted pursuant to this Directive, in particular Article 1(2)(a), (b) and (c), or Article 3. Where a negative decision is based on Article 1(2)(b), the public sector body shall include a reference to the natural or legal person who is the </a:t>
            </a:r>
            <a:r>
              <a:rPr lang="en-US" sz="1400" dirty="0" err="1">
                <a:latin typeface="Times New Roman" panose="02020603050405020304" pitchFamily="18" charset="0"/>
                <a:cs typeface="Times New Roman" panose="02020603050405020304" pitchFamily="18" charset="0"/>
              </a:rPr>
              <a:t>rightholder</a:t>
            </a:r>
            <a:r>
              <a:rPr lang="en-US" sz="1400" dirty="0">
                <a:latin typeface="Times New Roman" panose="02020603050405020304" pitchFamily="18" charset="0"/>
                <a:cs typeface="Times New Roman" panose="02020603050405020304" pitchFamily="18" charset="0"/>
              </a:rPr>
              <a:t>, where known, or alternatively to the licensor from which the public sector body has obtained the relevant material.</a:t>
            </a:r>
          </a:p>
          <a:p>
            <a:r>
              <a:rPr lang="en-US" sz="1400" dirty="0">
                <a:latin typeface="Times New Roman" panose="02020603050405020304" pitchFamily="18" charset="0"/>
                <a:cs typeface="Times New Roman" panose="02020603050405020304" pitchFamily="18" charset="0"/>
              </a:rPr>
              <a:t>4. Any negative decision shall contain a reference to the means of redress in case the applicant wishes to appeal the decision.</a:t>
            </a:r>
          </a:p>
          <a:p>
            <a:r>
              <a:rPr lang="en-US" sz="1400" dirty="0">
                <a:latin typeface="Times New Roman" panose="02020603050405020304" pitchFamily="18" charset="0"/>
                <a:cs typeface="Times New Roman" panose="02020603050405020304" pitchFamily="18" charset="0"/>
              </a:rPr>
              <a:t>5. Public sector bodies covered under Article 1(2)(d), (e) and (f) shall not be required to comply with the requirements of this Article.</a:t>
            </a:r>
          </a:p>
        </p:txBody>
      </p:sp>
    </p:spTree>
    <p:extLst>
      <p:ext uri="{BB962C8B-B14F-4D97-AF65-F5344CB8AC3E}">
        <p14:creationId xmlns:p14="http://schemas.microsoft.com/office/powerpoint/2010/main" val="1585026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DF4C6-6A44-CF9F-AA7C-4EB01A19CC83}"/>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6BBBCF97-7271-2E65-904C-F54AB1FB953F}"/>
              </a:ext>
            </a:extLst>
          </p:cNvPr>
          <p:cNvSpPr>
            <a:spLocks noGrp="1"/>
          </p:cNvSpPr>
          <p:nvPr>
            <p:ph idx="1"/>
          </p:nvPr>
        </p:nvSpPr>
        <p:spPr/>
        <p:txBody>
          <a:bodyPr>
            <a:normAutofit fontScale="55000" lnSpcReduction="20000"/>
          </a:bodyPr>
          <a:lstStyle/>
          <a:p>
            <a:r>
              <a:rPr lang="nl-NL" b="1" dirty="0">
                <a:latin typeface="Times New Roman" panose="02020603050405020304" pitchFamily="18" charset="0"/>
                <a:cs typeface="Times New Roman" panose="02020603050405020304" pitchFamily="18" charset="0"/>
              </a:rPr>
              <a:t>1. Het gegevensbeschermingskader laten zoals het is: Het gegevensbeschermingskader wordt beschouwd als een perfect evenwicht tussen de beschermende grondgedachte en de bevorderende grondgedachte, tussen de keuze voor een categorale en een contextuele reguleringsbenadering en tussen het overlaten van het reguleringsprerogatief aan de wetgever en tegelijkertijd de rechterlijke en uitvoerende autoriteiten in staat te stellen concepten en regels in de praktijk te verfijnen, met het oog op specifieke contexten en situaties. </a:t>
            </a:r>
            <a:br>
              <a:rPr lang="nl-NL" b="1" dirty="0">
                <a:latin typeface="Times New Roman" panose="02020603050405020304" pitchFamily="18" charset="0"/>
                <a:cs typeface="Times New Roman" panose="02020603050405020304" pitchFamily="18" charset="0"/>
              </a:rPr>
            </a:br>
            <a:br>
              <a:rPr lang="nl-NL" b="1" dirty="0">
                <a:latin typeface="Times New Roman" panose="02020603050405020304" pitchFamily="18" charset="0"/>
                <a:cs typeface="Times New Roman" panose="02020603050405020304" pitchFamily="18" charset="0"/>
              </a:rPr>
            </a:br>
            <a:r>
              <a:rPr lang="nl-NL" dirty="0">
                <a:latin typeface="Times New Roman" panose="02020603050405020304" pitchFamily="18" charset="0"/>
                <a:cs typeface="Times New Roman" panose="02020603050405020304" pitchFamily="18" charset="0"/>
              </a:rPr>
              <a:t>Hoewel kan worden gezegd dat de technologische praktijk afwijkt van het reguleringsregime en dat deze afwijking in de loop der jaren heel goed steeds groter zou kunnen worden, betekent dit niet dat de regels moeten veranderen. Er moet veeleer meer worden geïnvesteerd om ervoor te zorgen dat de praktijk in overeenstemming blijft met de regels. Voor zover de verwerking van </a:t>
            </a:r>
            <a:r>
              <a:rPr lang="nl-NL" dirty="0" err="1">
                <a:latin typeface="Times New Roman" panose="02020603050405020304" pitchFamily="18" charset="0"/>
                <a:cs typeface="Times New Roman" panose="02020603050405020304" pitchFamily="18" charset="0"/>
              </a:rPr>
              <a:t>nietpersoonsgegevens</a:t>
            </a:r>
            <a:r>
              <a:rPr lang="nl-NL" dirty="0">
                <a:latin typeface="Times New Roman" panose="02020603050405020304" pitchFamily="18" charset="0"/>
                <a:cs typeface="Times New Roman" panose="02020603050405020304" pitchFamily="18" charset="0"/>
              </a:rPr>
              <a:t> een belangrijke impact heeft, wordt deze al gedekt door de AVG wanneer besluiten worden genomen waarin een individu wordt geïdentificeerd of op een persoonlijke manier wordt getroffen, of door artikel 8 EVRM, wanneer beleid van invloed is op het zeer brede begrip van privéleven. Het EHRM is bereid geweest om een regime te ontwikkelen voor het verzamelen van metadata, om een reguleringslacune te voorkomen, en heeft claims geaccepteerd waarin de eiser geen persoonlijk nadeel heeft geleden, maar heeft zich gericht op de maatschappelijke effecten van grootschalige gegevensverwerking. De wetgeving inzake gegevensbescherming hoeft bovendien niet alle problemen van de </a:t>
            </a:r>
            <a:r>
              <a:rPr lang="nl-NL" dirty="0" err="1">
                <a:latin typeface="Times New Roman" panose="02020603050405020304" pitchFamily="18" charset="0"/>
                <a:cs typeface="Times New Roman" panose="02020603050405020304" pitchFamily="18" charset="0"/>
              </a:rPr>
              <a:t>datagedreven</a:t>
            </a:r>
            <a:r>
              <a:rPr lang="nl-NL" dirty="0">
                <a:latin typeface="Times New Roman" panose="02020603050405020304" pitchFamily="18" charset="0"/>
                <a:cs typeface="Times New Roman" panose="02020603050405020304" pitchFamily="18" charset="0"/>
              </a:rPr>
              <a:t> omgeving op te lossen. </a:t>
            </a:r>
          </a:p>
        </p:txBody>
      </p:sp>
    </p:spTree>
    <p:extLst>
      <p:ext uri="{BB962C8B-B14F-4D97-AF65-F5344CB8AC3E}">
        <p14:creationId xmlns:p14="http://schemas.microsoft.com/office/powerpoint/2010/main" val="3221133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DE92B-A26A-8790-7149-B031FCEB9F1F}"/>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103745F2-2F7C-3270-8B78-1F6B54CF46BA}"/>
              </a:ext>
            </a:extLst>
          </p:cNvPr>
          <p:cNvSpPr>
            <a:spLocks noGrp="1"/>
          </p:cNvSpPr>
          <p:nvPr>
            <p:ph idx="1"/>
          </p:nvPr>
        </p:nvSpPr>
        <p:spPr>
          <a:xfrm>
            <a:off x="1115568" y="2478023"/>
            <a:ext cx="10168128" cy="4281699"/>
          </a:xfrm>
        </p:spPr>
        <p:txBody>
          <a:bodyPr>
            <a:normAutofit fontScale="55000" lnSpcReduction="20000"/>
          </a:bodyPr>
          <a:lstStyle/>
          <a:p>
            <a:r>
              <a:rPr lang="nl-NL" dirty="0">
                <a:latin typeface="Times New Roman" panose="02020603050405020304" pitchFamily="18" charset="0"/>
                <a:cs typeface="Times New Roman" panose="02020603050405020304" pitchFamily="18" charset="0"/>
              </a:rPr>
              <a:t>2. Handhaving van het gegevensbeschermingskader en investeren in nauwkeurigere definities: De hoofdlijnen en contouren van het huidige reguleringsstelsel worden geschikt geacht voor de 21e eeuw, terwijl de belangrijkste uitdaging op het gebied van regelgeving de behoefte is aan meer duidelijkheid over de definities van de verschillende gegevenscategorieën, de grenzen tussen verschillende categorieën en de regulering van dat soort gegevens. In dit scenario zijn verschillende reguleringsalternatieven mogelijk, zoals het uitvaardigen van meer richtlijnen en het invoeren van een bewijslast voor de verwerkingsverantwoordelijke om aan te tonen dat gegevens anoniem en/of versleuteld zijn. </a:t>
            </a:r>
            <a:br>
              <a:rPr lang="nl-NL" dirty="0">
                <a:latin typeface="Times New Roman" panose="02020603050405020304" pitchFamily="18" charset="0"/>
                <a:cs typeface="Times New Roman" panose="02020603050405020304" pitchFamily="18" charset="0"/>
              </a:rPr>
            </a:br>
            <a:br>
              <a:rPr lang="nl-NL" dirty="0">
                <a:latin typeface="Times New Roman" panose="02020603050405020304" pitchFamily="18" charset="0"/>
                <a:cs typeface="Times New Roman" panose="02020603050405020304" pitchFamily="18" charset="0"/>
              </a:rPr>
            </a:br>
            <a:r>
              <a:rPr lang="nl-NL" b="1" dirty="0">
                <a:latin typeface="Times New Roman" panose="02020603050405020304" pitchFamily="18" charset="0"/>
                <a:cs typeface="Times New Roman" panose="02020603050405020304" pitchFamily="18" charset="0"/>
              </a:rPr>
              <a:t>Om meer duidelijkheid te scheppen over het onderscheid tussen niet-persoonsgegevens en persoonsgegevens, zouden de contextuele elementen in de definitie van persoonsgegevens en in de beschrijving van </a:t>
            </a:r>
            <a:r>
              <a:rPr lang="nl-NL" b="1" dirty="0" err="1">
                <a:latin typeface="Times New Roman" panose="02020603050405020304" pitchFamily="18" charset="0"/>
                <a:cs typeface="Times New Roman" panose="02020603050405020304" pitchFamily="18" charset="0"/>
              </a:rPr>
              <a:t>anonimisering</a:t>
            </a:r>
            <a:r>
              <a:rPr lang="nl-NL" b="1" dirty="0">
                <a:latin typeface="Times New Roman" panose="02020603050405020304" pitchFamily="18" charset="0"/>
                <a:cs typeface="Times New Roman" panose="02020603050405020304" pitchFamily="18" charset="0"/>
              </a:rPr>
              <a:t> kunnen worden verwijderd. Dit zou de vraag of persoonsgegevens worden verwerkt en of het kader voor gegevensbescherming van toepassing is, de-contextualiseren. Ook kan de categorie pseudonieme gegevens worden weggelaten. </a:t>
            </a:r>
            <a:r>
              <a:rPr lang="nl-NL" dirty="0">
                <a:latin typeface="Times New Roman" panose="02020603050405020304" pitchFamily="18" charset="0"/>
                <a:cs typeface="Times New Roman" panose="02020603050405020304" pitchFamily="18" charset="0"/>
              </a:rPr>
              <a:t>Deze categorie wordt zowel bekritiseerd vanwege zijn vaagheid als omdat het één privacybeschermende techniek voorrang geeft boven anderen, waarvoor geen duidelijke verklaring bestaat. </a:t>
            </a:r>
            <a:r>
              <a:rPr lang="nl-NL" b="1" dirty="0">
                <a:latin typeface="Times New Roman" panose="02020603050405020304" pitchFamily="18" charset="0"/>
                <a:cs typeface="Times New Roman" panose="02020603050405020304" pitchFamily="18" charset="0"/>
              </a:rPr>
              <a:t>Ten slotte kan worden overwogen om de lijst met gevoelige persoonsgegevens uit te breiden. Mogelijke aanvullende categorieën die in dit onderzoek zijn geïdentificeerd, zijn onder meer financiële en sociaaleconomische gegevens, gegevens over kinderen, locatiegegevens en metagegevens.</a:t>
            </a:r>
          </a:p>
        </p:txBody>
      </p:sp>
    </p:spTree>
    <p:extLst>
      <p:ext uri="{BB962C8B-B14F-4D97-AF65-F5344CB8AC3E}">
        <p14:creationId xmlns:p14="http://schemas.microsoft.com/office/powerpoint/2010/main" val="3424936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19BC1-554F-72C7-C14C-FC4CB3AC1D52}"/>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EA3E0530-C4CA-BD41-8FDB-A17214E465C7}"/>
              </a:ext>
            </a:extLst>
          </p:cNvPr>
          <p:cNvSpPr>
            <a:spLocks noGrp="1"/>
          </p:cNvSpPr>
          <p:nvPr>
            <p:ph idx="1"/>
          </p:nvPr>
        </p:nvSpPr>
        <p:spPr/>
        <p:txBody>
          <a:bodyPr>
            <a:normAutofit fontScale="70000" lnSpcReduction="20000"/>
          </a:bodyPr>
          <a:lstStyle/>
          <a:p>
            <a:r>
              <a:rPr lang="nl-NL" b="1" dirty="0">
                <a:latin typeface="Times New Roman" panose="02020603050405020304" pitchFamily="18" charset="0"/>
                <a:cs typeface="Times New Roman" panose="02020603050405020304" pitchFamily="18" charset="0"/>
              </a:rPr>
              <a:t>3. Het gegevensbeschermingskader behouden en investeren in meer </a:t>
            </a:r>
            <a:r>
              <a:rPr lang="nl-NL" b="1" dirty="0" err="1">
                <a:latin typeface="Times New Roman" panose="02020603050405020304" pitchFamily="18" charset="0"/>
                <a:cs typeface="Times New Roman" panose="02020603050405020304" pitchFamily="18" charset="0"/>
              </a:rPr>
              <a:t>contextualiteit</a:t>
            </a:r>
            <a:r>
              <a:rPr lang="nl-NL" b="1" dirty="0">
                <a:latin typeface="Times New Roman" panose="02020603050405020304" pitchFamily="18" charset="0"/>
                <a:cs typeface="Times New Roman" panose="02020603050405020304" pitchFamily="18" charset="0"/>
              </a:rPr>
              <a:t>: </a:t>
            </a:r>
            <a:r>
              <a:rPr lang="nl-NL" dirty="0">
                <a:latin typeface="Times New Roman" panose="02020603050405020304" pitchFamily="18" charset="0"/>
                <a:cs typeface="Times New Roman" panose="02020603050405020304" pitchFamily="18" charset="0"/>
              </a:rPr>
              <a:t>Als de belangrijkste uitdaging op het gebied van regelgeving wordt beschouwd het gebrek aan </a:t>
            </a:r>
            <a:r>
              <a:rPr lang="nl-NL" dirty="0" err="1">
                <a:latin typeface="Times New Roman" panose="02020603050405020304" pitchFamily="18" charset="0"/>
                <a:cs typeface="Times New Roman" panose="02020603050405020304" pitchFamily="18" charset="0"/>
              </a:rPr>
              <a:t>contextualiteit</a:t>
            </a:r>
            <a:r>
              <a:rPr lang="nl-NL" dirty="0">
                <a:latin typeface="Times New Roman" panose="02020603050405020304" pitchFamily="18" charset="0"/>
                <a:cs typeface="Times New Roman" panose="02020603050405020304" pitchFamily="18" charset="0"/>
              </a:rPr>
              <a:t> en aanpasbaarheid van het huidige reguleringsstelsel. Tijdens dit onderzoek zijn er verschillende reguleringsalternatieven naar voren gekomen, zoals, maar niet beperkt tot, de </a:t>
            </a:r>
            <a:r>
              <a:rPr lang="nl-NL" b="1" dirty="0">
                <a:latin typeface="Times New Roman" panose="02020603050405020304" pitchFamily="18" charset="0"/>
                <a:cs typeface="Times New Roman" panose="02020603050405020304" pitchFamily="18" charset="0"/>
              </a:rPr>
              <a:t>toevoeging van het </a:t>
            </a:r>
            <a:r>
              <a:rPr lang="nl-NL" b="1" dirty="0" err="1">
                <a:latin typeface="Times New Roman" panose="02020603050405020304" pitchFamily="18" charset="0"/>
                <a:cs typeface="Times New Roman" panose="02020603050405020304" pitchFamily="18" charset="0"/>
              </a:rPr>
              <a:t>contextualiteitsbeginsel</a:t>
            </a:r>
            <a:r>
              <a:rPr lang="nl-NL" b="1" dirty="0">
                <a:latin typeface="Times New Roman" panose="02020603050405020304" pitchFamily="18" charset="0"/>
                <a:cs typeface="Times New Roman" panose="02020603050405020304" pitchFamily="18" charset="0"/>
              </a:rPr>
              <a:t> aan de lijst van artikel 5 AVG</a:t>
            </a:r>
            <a:r>
              <a:rPr lang="nl-NL" dirty="0">
                <a:latin typeface="Times New Roman" panose="02020603050405020304" pitchFamily="18" charset="0"/>
                <a:cs typeface="Times New Roman" panose="02020603050405020304" pitchFamily="18" charset="0"/>
              </a:rPr>
              <a:t>, waarbij de verwerkingsverantwoordelijke wordt verplicht elk principe, elke verplichting en elk vereiste onder het gegevensbeschermingsregime in overweging te nemen in het kader van de context waarin de verwerking plaatsvindt. Als alternatief kan worden overwogen </a:t>
            </a:r>
            <a:r>
              <a:rPr lang="nl-NL" b="1" dirty="0">
                <a:latin typeface="Times New Roman" panose="02020603050405020304" pitchFamily="18" charset="0"/>
                <a:cs typeface="Times New Roman" panose="02020603050405020304" pitchFamily="18" charset="0"/>
              </a:rPr>
              <a:t>om de lijst van gevoelige gegevens te herformuleren zoals deze oorspronkelijk was, namelijk als voorbeelden in plaats van een uitputtende lijst, of om een restcategorie op te nemen, vergelijkbaar met artikel 14 EVRM. Pseudonieme gegevens zouden een meer prominente plaats kunnen krijgen als tussencategorie tussen niet-persoonsgegevens en persoonsgegevens</a:t>
            </a:r>
            <a:r>
              <a:rPr lang="nl-NL"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3027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447DA-FAB5-04B9-A4E1-42EFE3DA0B3E}"/>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7576AA41-B5E0-0B62-D5CB-F770E301DFE1}"/>
              </a:ext>
            </a:extLst>
          </p:cNvPr>
          <p:cNvSpPr>
            <a:spLocks noGrp="1"/>
          </p:cNvSpPr>
          <p:nvPr>
            <p:ph idx="1"/>
          </p:nvPr>
        </p:nvSpPr>
        <p:spPr/>
        <p:txBody>
          <a:bodyPr>
            <a:normAutofit fontScale="55000" lnSpcReduction="20000"/>
          </a:bodyPr>
          <a:lstStyle/>
          <a:p>
            <a:r>
              <a:rPr lang="nl-NL" b="1" dirty="0">
                <a:latin typeface="Times New Roman" panose="02020603050405020304" pitchFamily="18" charset="0"/>
                <a:cs typeface="Times New Roman" panose="02020603050405020304" pitchFamily="18" charset="0"/>
              </a:rPr>
              <a:t>4. </a:t>
            </a:r>
            <a:r>
              <a:rPr lang="nl-NL" dirty="0">
                <a:latin typeface="Times New Roman" panose="02020603050405020304" pitchFamily="18" charset="0"/>
                <a:cs typeface="Times New Roman" panose="02020603050405020304" pitchFamily="18" charset="0"/>
              </a:rPr>
              <a:t>Strategie 4 is vergelijkbaar met strategie 2, maar in dit scenario is een fundamentele herziening van het huidige reguleringskader noodzakelijk. In dit scenario wordt aangenomen dat het nog steeds mogelijk is om met gegevenscategorieën te werken, zelfs de huidige categorieën, maar in het licht van de technologische ontwikkelingen moet het reguleringsregime dat erop wordt toegepast worden heroverwogen. Een aantal reguleringsalternatieven zou kunnen worden overwogen, zoals het </a:t>
            </a:r>
            <a:r>
              <a:rPr lang="nl-NL" b="1" dirty="0">
                <a:latin typeface="Times New Roman" panose="02020603050405020304" pitchFamily="18" charset="0"/>
                <a:cs typeface="Times New Roman" panose="02020603050405020304" pitchFamily="18" charset="0"/>
              </a:rPr>
              <a:t>aannemen van een </a:t>
            </a:r>
            <a:r>
              <a:rPr lang="nl-NL" b="1" dirty="0" err="1">
                <a:latin typeface="Times New Roman" panose="02020603050405020304" pitchFamily="18" charset="0"/>
                <a:cs typeface="Times New Roman" panose="02020603050405020304" pitchFamily="18" charset="0"/>
              </a:rPr>
              <a:t>AVGlight</a:t>
            </a:r>
            <a:r>
              <a:rPr lang="nl-NL" b="1" dirty="0">
                <a:latin typeface="Times New Roman" panose="02020603050405020304" pitchFamily="18" charset="0"/>
                <a:cs typeface="Times New Roman" panose="02020603050405020304" pitchFamily="18" charset="0"/>
              </a:rPr>
              <a:t> regime voor niet-persoonsgegevens</a:t>
            </a:r>
            <a:r>
              <a:rPr lang="nl-NL" dirty="0">
                <a:latin typeface="Times New Roman" panose="02020603050405020304" pitchFamily="18" charset="0"/>
                <a:cs typeface="Times New Roman" panose="02020603050405020304" pitchFamily="18" charset="0"/>
              </a:rPr>
              <a:t>; dit zou bijvoorbeeld kunnen betekenen dat alle gegevensverwerkingen in overeenstemming moeten zijn met de beginselen van artikel 5 AVG. Ook zou, in het licht van een beschermend regime voor niet-persoonsgegevens, kunnen worden overwogen om het gegevensverwerkingsregime te </a:t>
            </a:r>
            <a:r>
              <a:rPr lang="nl-NL" b="1" dirty="0">
                <a:latin typeface="Times New Roman" panose="02020603050405020304" pitchFamily="18" charset="0"/>
                <a:cs typeface="Times New Roman" panose="02020603050405020304" pitchFamily="18" charset="0"/>
              </a:rPr>
              <a:t>structureren rond stadia van gegevensverwerking</a:t>
            </a:r>
            <a:r>
              <a:rPr lang="nl-NL" dirty="0">
                <a:latin typeface="Times New Roman" panose="02020603050405020304" pitchFamily="18" charset="0"/>
                <a:cs typeface="Times New Roman" panose="02020603050405020304" pitchFamily="18" charset="0"/>
              </a:rPr>
              <a:t>: het verzamelen en opslaan van gegevens, het analyseren van gegevens en het gebruiken van gegevens of de uitkomsten van gegevensanalyse. Het huidige reguleringsregime richt zich vrijwel uitsluitend op het moment dat gegevens worden verzameld en opgeslagen. Er zijn vrijwel geen regels voor de analyse van gegevens en voor het gebruik van gegevens, misschien met uitzondering van één bepaling over het verbod op geautomatiseerde besluitvorming. Dit wordt als problematisch ervaren omdat de kern van de meeste hedendaagse verwerkingen uit het analyseren van gegevens bestaat. Voor de inkadering van de analyse van gegevens zou inspiratie kunnen worden gezocht in de regels die gelden voor statistische bureaus.</a:t>
            </a:r>
          </a:p>
        </p:txBody>
      </p:sp>
    </p:spTree>
    <p:extLst>
      <p:ext uri="{BB962C8B-B14F-4D97-AF65-F5344CB8AC3E}">
        <p14:creationId xmlns:p14="http://schemas.microsoft.com/office/powerpoint/2010/main" val="2541768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A46F3-F1BA-0D80-253E-7B5028219AC5}"/>
              </a:ext>
            </a:extLst>
          </p:cNvPr>
          <p:cNvSpPr>
            <a:spLocks noGrp="1"/>
          </p:cNvSpPr>
          <p:nvPr>
            <p:ph type="title"/>
          </p:nvPr>
        </p:nvSpPr>
        <p:spPr/>
        <p:txBody>
          <a:bodyPr>
            <a:normAutofit/>
          </a:bodyPr>
          <a:lstStyle/>
          <a:p>
            <a:r>
              <a:rPr lang="nl-NL" sz="3200" dirty="0"/>
              <a:t>(4) Toekomst van het begrip ‘persoonsgegevens’</a:t>
            </a:r>
          </a:p>
        </p:txBody>
      </p:sp>
      <p:sp>
        <p:nvSpPr>
          <p:cNvPr id="3" name="Tijdelijke aanduiding voor inhoud 2">
            <a:extLst>
              <a:ext uri="{FF2B5EF4-FFF2-40B4-BE49-F238E27FC236}">
                <a16:creationId xmlns:a16="http://schemas.microsoft.com/office/drawing/2014/main" id="{E6422CCF-F173-7953-7876-C804C1D24FF3}"/>
              </a:ext>
            </a:extLst>
          </p:cNvPr>
          <p:cNvSpPr>
            <a:spLocks noGrp="1"/>
          </p:cNvSpPr>
          <p:nvPr>
            <p:ph idx="1"/>
          </p:nvPr>
        </p:nvSpPr>
        <p:spPr>
          <a:xfrm>
            <a:off x="1115568" y="2478024"/>
            <a:ext cx="10168128" cy="4025326"/>
          </a:xfrm>
        </p:spPr>
        <p:txBody>
          <a:bodyPr>
            <a:normAutofit fontScale="62500" lnSpcReduction="20000"/>
          </a:bodyPr>
          <a:lstStyle/>
          <a:p>
            <a:r>
              <a:rPr lang="nl-NL" dirty="0">
                <a:latin typeface="Times New Roman" panose="02020603050405020304" pitchFamily="18" charset="0"/>
                <a:cs typeface="Times New Roman" panose="02020603050405020304" pitchFamily="18" charset="0"/>
              </a:rPr>
              <a:t>5. Herziening van het gegevensbeschermingskader, waarbij duidelijk gedefinieerde gegevenscategorieën worden verwijderd: Strategie 5 is vergelijkbaar met strategie 3, maar in dit scenario is een fundamentele herziening van het huidige reguleringskader noodzakelijk. In dit scenario is het eenvoudigweg onmogelijk om met verschillende gegevensdefinities te werken en aan elk van deze verschillende niveaus van wettelijke bescherming te koppelen. In plaats daarvan moet een </a:t>
            </a:r>
            <a:r>
              <a:rPr lang="nl-NL" b="1" dirty="0">
                <a:latin typeface="Times New Roman" panose="02020603050405020304" pitchFamily="18" charset="0"/>
                <a:cs typeface="Times New Roman" panose="02020603050405020304" pitchFamily="18" charset="0"/>
              </a:rPr>
              <a:t>volledig contextuele benadering </a:t>
            </a:r>
            <a:r>
              <a:rPr lang="nl-NL" dirty="0">
                <a:latin typeface="Times New Roman" panose="02020603050405020304" pitchFamily="18" charset="0"/>
                <a:cs typeface="Times New Roman" panose="02020603050405020304" pitchFamily="18" charset="0"/>
              </a:rPr>
              <a:t>worden gevolgd, die volledig afhankelijk is van een analyse van geval tot geval van de potentiële schade die het gevolg is van een bepaalde verwerking. Dergelijke schade kan verband houden met individuele belangen en/of maatschappelijke belangen. De meeste van de huidige verplichtingen en vereisten zouden intact kunnen blijven, maar ze zouden afhankelijk worden gemaakt van het risiconiveau. De AVG zou in wezen kunnen worden teruggebracht tot een eenvoudige set regels, namelijk een lijst van principes en verplichtingen voor verwerkingsverantwoordelijken die nu in de verordening staan en daarbij specificeren dat deze op hen van toepassing zijn, rekening houdend met de stand van de techniek, de kosten van uitvoering en de aard, omvang, context en doeleinden van de verwerking, de aard van de gegevens alsmede het risico en de ernst voor de individuele en/of maatschappelijke belangen. </a:t>
            </a:r>
          </a:p>
        </p:txBody>
      </p:sp>
    </p:spTree>
    <p:extLst>
      <p:ext uri="{BB962C8B-B14F-4D97-AF65-F5344CB8AC3E}">
        <p14:creationId xmlns:p14="http://schemas.microsoft.com/office/powerpoint/2010/main" val="360536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DD84-E75D-4D88-A71D-2D2F43E1732D}"/>
              </a:ext>
            </a:extLst>
          </p:cNvPr>
          <p:cNvSpPr>
            <a:spLocks noGrp="1"/>
          </p:cNvSpPr>
          <p:nvPr>
            <p:ph type="title"/>
          </p:nvPr>
        </p:nvSpPr>
        <p:spPr/>
        <p:txBody>
          <a:bodyPr/>
          <a:lstStyle/>
          <a:p>
            <a:r>
              <a:rPr lang="nl-NL" sz="4000" dirty="0"/>
              <a:t>(1) PSI Directive &amp; Company </a:t>
            </a:r>
            <a:r>
              <a:rPr lang="nl-NL" sz="4000" dirty="0" err="1"/>
              <a:t>Law</a:t>
            </a:r>
            <a:r>
              <a:rPr lang="nl-NL" sz="4000" dirty="0"/>
              <a:t> Directive</a:t>
            </a:r>
            <a:endParaRPr lang="nl-NL" dirty="0"/>
          </a:p>
        </p:txBody>
      </p:sp>
      <p:sp>
        <p:nvSpPr>
          <p:cNvPr id="3" name="Tijdelijke aanduiding voor inhoud 2">
            <a:extLst>
              <a:ext uri="{FF2B5EF4-FFF2-40B4-BE49-F238E27FC236}">
                <a16:creationId xmlns:a16="http://schemas.microsoft.com/office/drawing/2014/main" id="{FF125199-6242-4557-A706-9833C9418923}"/>
              </a:ext>
            </a:extLst>
          </p:cNvPr>
          <p:cNvSpPr>
            <a:spLocks noGrp="1"/>
          </p:cNvSpPr>
          <p:nvPr>
            <p:ph idx="1"/>
          </p:nvPr>
        </p:nvSpPr>
        <p:spPr/>
        <p:txBody>
          <a:bodyPr>
            <a:normAutofit fontScale="85000" lnSpcReduction="20000"/>
          </a:bodyPr>
          <a:lstStyle/>
          <a:p>
            <a:r>
              <a:rPr lang="en-US" b="1" dirty="0">
                <a:latin typeface="Times New Roman" panose="02020603050405020304" pitchFamily="18" charset="0"/>
                <a:cs typeface="Times New Roman" panose="02020603050405020304" pitchFamily="18" charset="0"/>
              </a:rPr>
              <a:t>Article 5 - Available formats</a:t>
            </a:r>
          </a:p>
          <a:p>
            <a:r>
              <a:rPr lang="en-US" dirty="0">
                <a:latin typeface="Times New Roman" panose="02020603050405020304" pitchFamily="18" charset="0"/>
                <a:cs typeface="Times New Roman" panose="02020603050405020304" pitchFamily="18" charset="0"/>
              </a:rPr>
              <a:t>1. Public sector bodies shall make their documents available in any pre-existing format or language, through </a:t>
            </a:r>
            <a:r>
              <a:rPr lang="en-US" b="1" dirty="0">
                <a:latin typeface="Times New Roman" panose="02020603050405020304" pitchFamily="18" charset="0"/>
                <a:cs typeface="Times New Roman" panose="02020603050405020304" pitchFamily="18" charset="0"/>
              </a:rPr>
              <a:t>electronic means </a:t>
            </a:r>
            <a:r>
              <a:rPr lang="en-US" dirty="0">
                <a:latin typeface="Times New Roman" panose="02020603050405020304" pitchFamily="18" charset="0"/>
                <a:cs typeface="Times New Roman" panose="02020603050405020304" pitchFamily="18" charset="0"/>
              </a:rPr>
              <a:t>where possible and appropriate. This shall not imply an obligation for public sector bodies to create or adapt documents in order to comply with the request, nor shall it imply an obligation to provide extracts from documents where this would involve disproportionate effort, going beyond a simple operation.</a:t>
            </a:r>
          </a:p>
          <a:p>
            <a:r>
              <a:rPr lang="en-US" dirty="0">
                <a:latin typeface="Times New Roman" panose="02020603050405020304" pitchFamily="18" charset="0"/>
                <a:cs typeface="Times New Roman" panose="02020603050405020304" pitchFamily="18" charset="0"/>
              </a:rPr>
              <a:t>2. On the basis of this Directive, public sector bodies cannot be required to continue the production of a certain type of documents with a view to the re-use of such documents by a private or public sector </a:t>
            </a:r>
            <a:r>
              <a:rPr lang="en-US" dirty="0" err="1">
                <a:latin typeface="Times New Roman" panose="02020603050405020304" pitchFamily="18" charset="0"/>
                <a:cs typeface="Times New Roman" panose="02020603050405020304" pitchFamily="18" charset="0"/>
              </a:rPr>
              <a:t>organisation</a:t>
            </a:r>
            <a:r>
              <a:rPr lang="en-US" dirty="0">
                <a:latin typeface="Times New Roman" panose="02020603050405020304" pitchFamily="18" charset="0"/>
                <a:cs typeface="Times New Roman" panose="02020603050405020304" pitchFamily="18" charset="0"/>
              </a:rPr>
              <a:t>.</a:t>
            </a:r>
          </a:p>
          <a:p>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47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0057B-5341-471D-82B4-D7DBBD3844BE}"/>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endParaRPr lang="nl-NL" dirty="0"/>
          </a:p>
        </p:txBody>
      </p:sp>
      <p:sp>
        <p:nvSpPr>
          <p:cNvPr id="3" name="Tijdelijke aanduiding voor inhoud 2">
            <a:extLst>
              <a:ext uri="{FF2B5EF4-FFF2-40B4-BE49-F238E27FC236}">
                <a16:creationId xmlns:a16="http://schemas.microsoft.com/office/drawing/2014/main" id="{68E197FA-10CA-4B4B-9BD9-6610995F2A42}"/>
              </a:ext>
            </a:extLst>
          </p:cNvPr>
          <p:cNvSpPr>
            <a:spLocks noGrp="1"/>
          </p:cNvSpPr>
          <p:nvPr>
            <p:ph idx="1"/>
          </p:nvPr>
        </p:nvSpPr>
        <p:spPr/>
        <p:txBody>
          <a:bodyPr>
            <a:normAutofit lnSpcReduction="10000"/>
          </a:bodyPr>
          <a:lstStyle/>
          <a:p>
            <a:r>
              <a:rPr lang="en-US" b="1" dirty="0">
                <a:latin typeface="Times New Roman" panose="02020603050405020304" pitchFamily="18" charset="0"/>
                <a:cs typeface="Times New Roman" panose="02020603050405020304" pitchFamily="18" charset="0"/>
              </a:rPr>
              <a:t>Article 6 -Principles governing charging</a:t>
            </a:r>
          </a:p>
          <a:p>
            <a:r>
              <a:rPr lang="en-US" dirty="0">
                <a:latin typeface="Times New Roman" panose="02020603050405020304" pitchFamily="18" charset="0"/>
                <a:cs typeface="Times New Roman" panose="02020603050405020304" pitchFamily="18" charset="0"/>
              </a:rPr>
              <a:t>Where charges are made, the total income from supplying and allowing re-use of documents </a:t>
            </a:r>
            <a:r>
              <a:rPr lang="en-US" b="1" dirty="0">
                <a:latin typeface="Times New Roman" panose="02020603050405020304" pitchFamily="18" charset="0"/>
                <a:cs typeface="Times New Roman" panose="02020603050405020304" pitchFamily="18" charset="0"/>
              </a:rPr>
              <a:t>shall not exceed the cost </a:t>
            </a:r>
            <a:r>
              <a:rPr lang="en-US" dirty="0">
                <a:latin typeface="Times New Roman" panose="02020603050405020304" pitchFamily="18" charset="0"/>
                <a:cs typeface="Times New Roman" panose="02020603050405020304" pitchFamily="18" charset="0"/>
              </a:rPr>
              <a:t>of collection, production, reproduction and dissemination, together with a reasonable return on investment. Charges should be cost-oriented over the appropriate accounting period and calculated in line with the accounting principles applicable to the public sector bodies involved.</a:t>
            </a:r>
          </a:p>
          <a:p>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2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DIRECTIVE 2013/37/EU OF THE EUROPEAN PARLIAMENT AND OF THE COUNCIL of 26 June 2013 amending Directive 2003/98/EC on the re-use of public sector information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Pushed for active transparency, re-use and machine readability</a:t>
            </a:r>
          </a:p>
          <a:p>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61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55000" lnSpcReduction="20000"/>
          </a:bodyPr>
          <a:lstStyle/>
          <a:p>
            <a:r>
              <a:rPr lang="en-US" b="1" dirty="0">
                <a:latin typeface="Times New Roman" panose="02020603050405020304" pitchFamily="18" charset="0"/>
                <a:cs typeface="Times New Roman" panose="02020603050405020304" pitchFamily="18" charset="0"/>
              </a:rPr>
              <a:t>Directive (EU) 2017/1132 of the European Parliament and of the Council of 14 June 2017 relating to certain aspects of company law</a:t>
            </a:r>
          </a:p>
          <a:p>
            <a:r>
              <a:rPr lang="en-US" b="1" dirty="0">
                <a:latin typeface="Times New Roman" panose="02020603050405020304" pitchFamily="18" charset="0"/>
                <a:cs typeface="Times New Roman" panose="02020603050405020304" pitchFamily="18" charset="0"/>
              </a:rPr>
              <a:t>Article 14 Documents and particulars to be disclosed by companies </a:t>
            </a:r>
          </a:p>
          <a:p>
            <a:r>
              <a:rPr lang="en-US" dirty="0">
                <a:latin typeface="Times New Roman" panose="02020603050405020304" pitchFamily="18" charset="0"/>
                <a:cs typeface="Times New Roman" panose="02020603050405020304" pitchFamily="18" charset="0"/>
              </a:rPr>
              <a:t>Member States shall take the measures required to ensure compulsory disclosure by companies of at least the following documents and particulars:</a:t>
            </a:r>
          </a:p>
          <a:p>
            <a:r>
              <a:rPr lang="en-US" dirty="0">
                <a:latin typeface="Times New Roman" panose="02020603050405020304" pitchFamily="18" charset="0"/>
                <a:cs typeface="Times New Roman" panose="02020603050405020304" pitchFamily="18" charset="0"/>
              </a:rPr>
              <a:t>(a) the instrument of constitution, and the statutes</a:t>
            </a:r>
          </a:p>
          <a:p>
            <a:r>
              <a:rPr lang="en-US" dirty="0">
                <a:latin typeface="Times New Roman" panose="02020603050405020304" pitchFamily="18" charset="0"/>
                <a:cs typeface="Times New Roman" panose="02020603050405020304" pitchFamily="18" charset="0"/>
              </a:rPr>
              <a:t>d) the appointment, termination of office and particulars of the persons who either as a body constituted pursuant to law or as members of any such body: </a:t>
            </a:r>
          </a:p>
          <a:p>
            <a:r>
              <a:rPr lang="en-US" dirty="0">
                <a:latin typeface="Times New Roman" panose="02020603050405020304" pitchFamily="18" charset="0"/>
                <a:cs typeface="Times New Roman" panose="02020603050405020304" pitchFamily="18" charset="0"/>
              </a:rPr>
              <a:t>(e) at least once a year, the amount of the capital subscribed</a:t>
            </a:r>
          </a:p>
          <a:p>
            <a:r>
              <a:rPr lang="en-US" dirty="0">
                <a:latin typeface="Times New Roman" panose="02020603050405020304" pitchFamily="18" charset="0"/>
                <a:cs typeface="Times New Roman" panose="02020603050405020304" pitchFamily="18" charset="0"/>
              </a:rPr>
              <a:t>(f) the accounting documents for each financial </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any declaration of nullity of the company by the courts; </a:t>
            </a:r>
          </a:p>
          <a:p>
            <a:endParaRPr lang="en-US" dirty="0">
              <a:latin typeface="Times New Roman" panose="02020603050405020304" pitchFamily="18" charset="0"/>
              <a:cs typeface="Times New Roman" panose="02020603050405020304" pitchFamily="18" charset="0"/>
            </a:endParaRPr>
          </a:p>
          <a:p>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48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normAutofit fontScale="90000"/>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Article 18 Availability of electronic copies of documents and particulars </a:t>
            </a:r>
          </a:p>
          <a:p>
            <a:r>
              <a:rPr lang="en-US" dirty="0">
                <a:latin typeface="Times New Roman" panose="02020603050405020304" pitchFamily="18" charset="0"/>
                <a:cs typeface="Times New Roman" panose="02020603050405020304" pitchFamily="18" charset="0"/>
              </a:rPr>
              <a:t>1. Electronic copies of the documents and particulars referred to in Article 14 shall also be </a:t>
            </a:r>
            <a:r>
              <a:rPr lang="en-US" b="1" dirty="0">
                <a:latin typeface="Times New Roman" panose="02020603050405020304" pitchFamily="18" charset="0"/>
                <a:cs typeface="Times New Roman" panose="02020603050405020304" pitchFamily="18" charset="0"/>
              </a:rPr>
              <a:t>made publicly available </a:t>
            </a:r>
            <a:r>
              <a:rPr lang="en-US" dirty="0">
                <a:latin typeface="Times New Roman" panose="02020603050405020304" pitchFamily="18" charset="0"/>
                <a:cs typeface="Times New Roman" panose="02020603050405020304" pitchFamily="18" charset="0"/>
              </a:rPr>
              <a:t>through the system of interconnection of registers. </a:t>
            </a:r>
          </a:p>
          <a:p>
            <a:r>
              <a:rPr lang="en-US" dirty="0">
                <a:latin typeface="Times New Roman" panose="02020603050405020304" pitchFamily="18" charset="0"/>
                <a:cs typeface="Times New Roman" panose="02020603050405020304" pitchFamily="18" charset="0"/>
              </a:rPr>
              <a:t>2. Member States shall ensure that the documents and particulars referred to in Article 14 are available through the system of interconnection of registers in a </a:t>
            </a:r>
            <a:r>
              <a:rPr lang="en-US" b="1" dirty="0">
                <a:latin typeface="Times New Roman" panose="02020603050405020304" pitchFamily="18" charset="0"/>
                <a:cs typeface="Times New Roman" panose="02020603050405020304" pitchFamily="18" charset="0"/>
              </a:rPr>
              <a:t>standard message format </a:t>
            </a:r>
            <a:r>
              <a:rPr lang="en-US" dirty="0">
                <a:latin typeface="Times New Roman" panose="02020603050405020304" pitchFamily="18" charset="0"/>
                <a:cs typeface="Times New Roman" panose="02020603050405020304" pitchFamily="18" charset="0"/>
              </a:rPr>
              <a:t>and accessible by electronic means. Member States shall also ensure that minimum standards for the security of data transmission are respected. </a:t>
            </a:r>
          </a:p>
          <a:p>
            <a:r>
              <a:rPr lang="en-US" dirty="0">
                <a:latin typeface="Times New Roman" panose="02020603050405020304" pitchFamily="18" charset="0"/>
                <a:cs typeface="Times New Roman" panose="02020603050405020304" pitchFamily="18" charset="0"/>
              </a:rPr>
              <a:t>3. The Commission shall provide a </a:t>
            </a:r>
            <a:r>
              <a:rPr lang="en-US" b="1" dirty="0">
                <a:latin typeface="Times New Roman" panose="02020603050405020304" pitchFamily="18" charset="0"/>
                <a:cs typeface="Times New Roman" panose="02020603050405020304" pitchFamily="18" charset="0"/>
              </a:rPr>
              <a:t>search service </a:t>
            </a:r>
            <a:r>
              <a:rPr lang="en-US" dirty="0">
                <a:latin typeface="Times New Roman" panose="02020603050405020304" pitchFamily="18" charset="0"/>
                <a:cs typeface="Times New Roman" panose="02020603050405020304" pitchFamily="18" charset="0"/>
              </a:rPr>
              <a:t>in all the official languages of the Union in respect of companies registered in the Member States, in order to make available through the portal: (a) the documents and particulars referred to in Article 14; (b) the explanatory labels, available in all the official languages of the Union, listing those particulars and the types of those documents. </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429159"/>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61734"/>
      </a:dk2>
      <a:lt2>
        <a:srgbClr val="F0F3F1"/>
      </a:lt2>
      <a:accent1>
        <a:srgbClr val="DE32B3"/>
      </a:accent1>
      <a:accent2>
        <a:srgbClr val="AF20CC"/>
      </a:accent2>
      <a:accent3>
        <a:srgbClr val="7A32DE"/>
      </a:accent3>
      <a:accent4>
        <a:srgbClr val="2E2FD0"/>
      </a:accent4>
      <a:accent5>
        <a:srgbClr val="327ADE"/>
      </a:accent5>
      <a:accent6>
        <a:srgbClr val="20B0CC"/>
      </a:accent6>
      <a:hlink>
        <a:srgbClr val="3F5F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115</TotalTime>
  <Words>7477</Words>
  <Application>Microsoft Office PowerPoint</Application>
  <PresentationFormat>Breedbeeld</PresentationFormat>
  <Paragraphs>200</Paragraphs>
  <Slides>44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44</vt:i4>
      </vt:variant>
    </vt:vector>
  </HeadingPairs>
  <TitlesOfParts>
    <vt:vector size="50" baseType="lpstr">
      <vt:lpstr>Arial</vt:lpstr>
      <vt:lpstr>Avenir Next LT Pro</vt:lpstr>
      <vt:lpstr>Calibri</vt:lpstr>
      <vt:lpstr>Calibri Light</vt:lpstr>
      <vt:lpstr>Times New Roman</vt:lpstr>
      <vt:lpstr>AccentBoxVTI</vt:lpstr>
      <vt:lpstr>Open Data &amp; Hergebruik –  Privacy &amp; Gegevensbescherming</vt:lpstr>
      <vt:lpstr>Overzicht</vt:lpstr>
      <vt:lpstr>(1) PSI Directive &amp; Company Law Directive</vt:lpstr>
      <vt:lpstr>(1) PSI Directive &amp; Company Law Directive</vt:lpstr>
      <vt:lpstr>(1) PSI Directive &amp; Company Law Directive</vt:lpstr>
      <vt:lpstr>(1) PSI Directive &amp; Company Law Directive</vt:lpstr>
      <vt:lpstr>(1) PSI Directive &amp; Company Law Directive </vt:lpstr>
      <vt:lpstr>(1) PSI Directive &amp; Company Law Directive </vt:lpstr>
      <vt:lpstr>(1) PSI Directive &amp; Company Law Directive </vt:lpstr>
      <vt:lpstr>(1) PSI Directive &amp; Company Law Directive </vt:lpstr>
      <vt:lpstr>(1) PSI Directive &amp; Company Law Directive </vt:lpstr>
      <vt:lpstr>(1) PSI Directive &amp; Company Law Directive </vt:lpstr>
      <vt:lpstr>(1) PSI Directive &amp; Company Law Directive</vt:lpstr>
      <vt:lpstr>(1) PSI Directive &amp; Company Law</vt:lpstr>
      <vt:lpstr>(1) PSI Directive &amp; Company Law</vt:lpstr>
      <vt:lpstr>(1) PSI Directive &amp; Company Law</vt:lpstr>
      <vt:lpstr>(1) PSI Directive &amp; Company Law</vt:lpstr>
      <vt:lpstr>(2) Spanningsveld  </vt:lpstr>
      <vt:lpstr>(2) Spanningsveld  </vt:lpstr>
      <vt:lpstr>(2) Spanningsveld  </vt:lpstr>
      <vt:lpstr>(2) Spanningsveld </vt:lpstr>
      <vt:lpstr>(2) Spanningsveld </vt:lpstr>
      <vt:lpstr>(3) Recente uitspraken EUHvJ &amp; EHRM</vt:lpstr>
      <vt:lpstr>(3) Recente uitspraken EUHvJ &amp; EHRM</vt:lpstr>
      <vt:lpstr>(3) Recente uitspraken EUHvJ &amp; EHRM</vt:lpstr>
      <vt:lpstr>(3) Recente uitspraken EUHvJ &amp; EHRM</vt:lpstr>
      <vt:lpstr>(3) Recente uitspraken EUHvJ &amp; EHRM</vt:lpstr>
      <vt:lpstr>(3) Recente uitspraken EUHvJ &amp; EHRM</vt:lpstr>
      <vt:lpstr>(3) Recente uitspraken EUHvJ &amp; EHRM</vt:lpstr>
      <vt:lpstr>(3) Recente uitspraken EUHvJ &amp; EHRM</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lpstr>(4) Toekomst van het begrip ‘persoonsgegevens’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&amp; Hergebruik –  Privacy &amp; Gegevensbescherming</dc:title>
  <dc:creator>Bart Van der Sloot</dc:creator>
  <cp:lastModifiedBy>Bart Van der Sloot</cp:lastModifiedBy>
  <cp:revision>32</cp:revision>
  <dcterms:created xsi:type="dcterms:W3CDTF">2023-07-12T19:43:33Z</dcterms:created>
  <dcterms:modified xsi:type="dcterms:W3CDTF">2023-09-12T15:04:26Z</dcterms:modified>
</cp:coreProperties>
</file>