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63"/>
  </p:notesMasterIdLst>
  <p:sldIdLst>
    <p:sldId id="256" r:id="rId2"/>
    <p:sldId id="869" r:id="rId3"/>
    <p:sldId id="258" r:id="rId4"/>
    <p:sldId id="259" r:id="rId5"/>
    <p:sldId id="260" r:id="rId6"/>
    <p:sldId id="261" r:id="rId7"/>
    <p:sldId id="278" r:id="rId8"/>
    <p:sldId id="279" r:id="rId9"/>
    <p:sldId id="280" r:id="rId10"/>
    <p:sldId id="281" r:id="rId11"/>
    <p:sldId id="282" r:id="rId12"/>
    <p:sldId id="283" r:id="rId13"/>
    <p:sldId id="270" r:id="rId14"/>
    <p:sldId id="285" r:id="rId15"/>
    <p:sldId id="286" r:id="rId16"/>
    <p:sldId id="298" r:id="rId17"/>
    <p:sldId id="287" r:id="rId18"/>
    <p:sldId id="288" r:id="rId19"/>
    <p:sldId id="289" r:id="rId20"/>
    <p:sldId id="290" r:id="rId21"/>
    <p:sldId id="291" r:id="rId22"/>
    <p:sldId id="292" r:id="rId23"/>
    <p:sldId id="293" r:id="rId24"/>
    <p:sldId id="294" r:id="rId25"/>
    <p:sldId id="295" r:id="rId26"/>
    <p:sldId id="296" r:id="rId27"/>
    <p:sldId id="299" r:id="rId28"/>
    <p:sldId id="300" r:id="rId29"/>
    <p:sldId id="301" r:id="rId30"/>
    <p:sldId id="302" r:id="rId31"/>
    <p:sldId id="303" r:id="rId32"/>
    <p:sldId id="304" r:id="rId33"/>
    <p:sldId id="305" r:id="rId34"/>
    <p:sldId id="306" r:id="rId35"/>
    <p:sldId id="307" r:id="rId36"/>
    <p:sldId id="308" r:id="rId37"/>
    <p:sldId id="274" r:id="rId38"/>
    <p:sldId id="310" r:id="rId39"/>
    <p:sldId id="311" r:id="rId40"/>
    <p:sldId id="312" r:id="rId41"/>
    <p:sldId id="313" r:id="rId42"/>
    <p:sldId id="314" r:id="rId43"/>
    <p:sldId id="315" r:id="rId44"/>
    <p:sldId id="317" r:id="rId45"/>
    <p:sldId id="318" r:id="rId46"/>
    <p:sldId id="319" r:id="rId47"/>
    <p:sldId id="320" r:id="rId48"/>
    <p:sldId id="321" r:id="rId49"/>
    <p:sldId id="322" r:id="rId50"/>
    <p:sldId id="323" r:id="rId51"/>
    <p:sldId id="325" r:id="rId52"/>
    <p:sldId id="326" r:id="rId53"/>
    <p:sldId id="327" r:id="rId54"/>
    <p:sldId id="336" r:id="rId55"/>
    <p:sldId id="864" r:id="rId56"/>
    <p:sldId id="339" r:id="rId57"/>
    <p:sldId id="866" r:id="rId58"/>
    <p:sldId id="867" r:id="rId59"/>
    <p:sldId id="865" r:id="rId60"/>
    <p:sldId id="868" r:id="rId61"/>
    <p:sldId id="337"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varScale="1">
        <p:scale>
          <a:sx n="97" d="100"/>
          <a:sy n="97" d="100"/>
        </p:scale>
        <p:origin x="74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5B6556-63FE-4C33-910E-A249E7ED573C}" type="datetimeFigureOut">
              <a:rPr lang="nl-NL" smtClean="0"/>
              <a:t>2-10-2023</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56DF8-3E83-474E-88D2-A600BD18C619}" type="slidenum">
              <a:rPr lang="nl-NL" smtClean="0"/>
              <a:t>‹nr.›</a:t>
            </a:fld>
            <a:endParaRPr lang="nl-NL"/>
          </a:p>
        </p:txBody>
      </p:sp>
    </p:spTree>
    <p:extLst>
      <p:ext uri="{BB962C8B-B14F-4D97-AF65-F5344CB8AC3E}">
        <p14:creationId xmlns:p14="http://schemas.microsoft.com/office/powerpoint/2010/main" val="811452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F6CCBF3A-D7FB-4B97-8FD5-6FFB20CB1E84}" type="datetimeFigureOut">
              <a:rPr lang="en-US" smtClean="0"/>
              <a:t>10/2/2023</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439020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2336673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1092469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3765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419186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6CCBF3A-D7FB-4B97-8FD5-6FFB20CB1E84}"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414961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6CCBF3A-D7FB-4B97-8FD5-6FFB20CB1E84}"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529989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CBF3A-D7FB-4B97-8FD5-6FFB20CB1E84}"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050908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CBF3A-D7FB-4B97-8FD5-6FFB20CB1E84}"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195196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CBF3A-D7FB-4B97-8FD5-6FFB20CB1E84}"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2934344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CCBF3A-D7FB-4B97-8FD5-6FFB20CB1E84}"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206070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CCBF3A-D7FB-4B97-8FD5-6FFB20CB1E84}"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560449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CCBF3A-D7FB-4B97-8FD5-6FFB20CB1E84}"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2322434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CCBF3A-D7FB-4B97-8FD5-6FFB20CB1E84}"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105538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CCBF3A-D7FB-4B97-8FD5-6FFB20CB1E84}"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637556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1116628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2851201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CCBF3A-D7FB-4B97-8FD5-6FFB20CB1E84}" type="datetimeFigureOut">
              <a:rPr lang="en-US" smtClean="0"/>
              <a:t>10/2/2023</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109D357-8067-4A1F-97B2-93C5160B78D9}" type="slidenum">
              <a:rPr lang="en-US" smtClean="0"/>
              <a:t>‹nr.›</a:t>
            </a:fld>
            <a:endParaRPr lang="en-US"/>
          </a:p>
        </p:txBody>
      </p:sp>
    </p:spTree>
    <p:extLst>
      <p:ext uri="{BB962C8B-B14F-4D97-AF65-F5344CB8AC3E}">
        <p14:creationId xmlns:p14="http://schemas.microsoft.com/office/powerpoint/2010/main" val="1340287138"/>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edpl.lexxion.eu/current_issue/EDPL" TargetMode="External"/><Relationship Id="rId2" Type="http://schemas.openxmlformats.org/officeDocument/2006/relationships/hyperlink" Target="https://www.tilburguniversity.edu/research/institutes-and-research-groups/tilt" TargetMode="External"/><Relationship Id="rId1" Type="http://schemas.openxmlformats.org/officeDocument/2006/relationships/slideLayout" Target="../slideLayouts/slideLayout2.xml"/><Relationship Id="rId5" Type="http://schemas.openxmlformats.org/officeDocument/2006/relationships/hyperlink" Target="https://bartvandersloot.nl/expertisegebieden/privacy-as-the-right-to-be-let-alone-by-yourself.html" TargetMode="External"/><Relationship Id="rId4" Type="http://schemas.openxmlformats.org/officeDocument/2006/relationships/hyperlink" Target="http://www.pilab.n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1DC3-D455-D302-70AE-D84E334231A2}"/>
              </a:ext>
            </a:extLst>
          </p:cNvPr>
          <p:cNvSpPr>
            <a:spLocks noGrp="1"/>
          </p:cNvSpPr>
          <p:nvPr>
            <p:ph type="ctrTitle"/>
          </p:nvPr>
        </p:nvSpPr>
        <p:spPr>
          <a:xfrm>
            <a:off x="1251082" y="4660681"/>
            <a:ext cx="9689834" cy="1125050"/>
          </a:xfrm>
        </p:spPr>
        <p:txBody>
          <a:bodyPr anchor="b">
            <a:normAutofit/>
          </a:bodyPr>
          <a:lstStyle/>
          <a:p>
            <a:pPr algn="ctr"/>
            <a:r>
              <a:rPr lang="en-US" sz="3700" b="1" dirty="0"/>
              <a:t>Generative AI &amp; </a:t>
            </a:r>
            <a:r>
              <a:rPr lang="en-US" sz="3700" b="1" dirty="0" err="1"/>
              <a:t>regulering</a:t>
            </a:r>
            <a:endParaRPr lang="nl-NL" sz="3700" dirty="0"/>
          </a:p>
        </p:txBody>
      </p:sp>
      <p:sp>
        <p:nvSpPr>
          <p:cNvPr id="3" name="Subtitle 2">
            <a:extLst>
              <a:ext uri="{FF2B5EF4-FFF2-40B4-BE49-F238E27FC236}">
                <a16:creationId xmlns:a16="http://schemas.microsoft.com/office/drawing/2014/main" id="{BD5C0735-5161-FE68-359B-57833F99A818}"/>
              </a:ext>
            </a:extLst>
          </p:cNvPr>
          <p:cNvSpPr>
            <a:spLocks noGrp="1"/>
          </p:cNvSpPr>
          <p:nvPr>
            <p:ph type="subTitle" idx="1"/>
          </p:nvPr>
        </p:nvSpPr>
        <p:spPr>
          <a:xfrm>
            <a:off x="1938997" y="5866227"/>
            <a:ext cx="8314005" cy="696351"/>
          </a:xfrm>
        </p:spPr>
        <p:txBody>
          <a:bodyPr>
            <a:normAutofit/>
          </a:bodyPr>
          <a:lstStyle/>
          <a:p>
            <a:pPr algn="ctr"/>
            <a:r>
              <a:rPr lang="en-US"/>
              <a:t>Bart van der Sloot</a:t>
            </a:r>
            <a:endParaRPr lang="nl-NL"/>
          </a:p>
        </p:txBody>
      </p:sp>
      <p:sp>
        <p:nvSpPr>
          <p:cNvPr id="20" name="Slide Number Placeholder 18">
            <a:extLst>
              <a:ext uri="{FF2B5EF4-FFF2-40B4-BE49-F238E27FC236}">
                <a16:creationId xmlns:a16="http://schemas.microsoft.com/office/drawing/2014/main" id="{C1C55277-AB30-473F-9D07-4466F5769291}"/>
              </a:ext>
            </a:extLst>
          </p:cNvPr>
          <p:cNvSpPr>
            <a:spLocks noGrp="1"/>
          </p:cNvSpPr>
          <p:nvPr>
            <p:ph type="sldNum" sz="quarter" idx="12"/>
          </p:nvPr>
        </p:nvSpPr>
        <p:spPr/>
        <p:txBody>
          <a:bodyPr>
            <a:normAutofit/>
          </a:bodyPr>
          <a:lstStyle/>
          <a:p>
            <a:pPr>
              <a:spcAft>
                <a:spcPts val="600"/>
              </a:spcAft>
            </a:pPr>
            <a:fld id="{3E131995-E962-4131-8504-6B962D7140A6}" type="slidenum">
              <a:rPr lang="en-US" smtClean="0"/>
              <a:pPr>
                <a:spcAft>
                  <a:spcPts val="600"/>
                </a:spcAft>
              </a:pPr>
              <a:t>1</a:t>
            </a:fld>
            <a:endParaRPr lang="en-US"/>
          </a:p>
        </p:txBody>
      </p:sp>
      <p:pic>
        <p:nvPicPr>
          <p:cNvPr id="4" name="Picture 3" descr="Close up of circuit board">
            <a:extLst>
              <a:ext uri="{FF2B5EF4-FFF2-40B4-BE49-F238E27FC236}">
                <a16:creationId xmlns:a16="http://schemas.microsoft.com/office/drawing/2014/main" id="{73C747BA-37BE-FAFE-589E-E19A70B7E62B}"/>
              </a:ext>
            </a:extLst>
          </p:cNvPr>
          <p:cNvPicPr>
            <a:picLocks noChangeAspect="1"/>
          </p:cNvPicPr>
          <p:nvPr/>
        </p:nvPicPr>
        <p:blipFill rotWithShape="1">
          <a:blip r:embed="rId2"/>
          <a:srcRect t="21024" b="26073"/>
          <a:stretch/>
        </p:blipFill>
        <p:spPr>
          <a:xfrm>
            <a:off x="20" y="1"/>
            <a:ext cx="12191980" cy="4305300"/>
          </a:xfrm>
          <a:prstGeom prst="rect">
            <a:avLst/>
          </a:prstGeom>
          <a:noFill/>
        </p:spPr>
      </p:pic>
    </p:spTree>
    <p:extLst>
      <p:ext uri="{BB962C8B-B14F-4D97-AF65-F5344CB8AC3E}">
        <p14:creationId xmlns:p14="http://schemas.microsoft.com/office/powerpoint/2010/main" val="148016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obonaut 2 - ROBOTS: Your Guide to the World of Robotics">
            <a:extLst>
              <a:ext uri="{FF2B5EF4-FFF2-40B4-BE49-F238E27FC236}">
                <a16:creationId xmlns:a16="http://schemas.microsoft.com/office/drawing/2014/main" id="{5A1C8CB8-9B61-6314-FDE7-1472183AA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616" y="0"/>
            <a:ext cx="5959151" cy="44693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s there a problem, (robotic) officer?” - Richard van Hooijdonk Blog">
            <a:extLst>
              <a:ext uri="{FF2B5EF4-FFF2-40B4-BE49-F238E27FC236}">
                <a16:creationId xmlns:a16="http://schemas.microsoft.com/office/drawing/2014/main" id="{F417606B-54D5-B096-FBCC-FC422099A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275" y="2846031"/>
            <a:ext cx="5891644" cy="387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456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ill Robots Make Good Friends? Scientists Are Already Starting to Find Out">
            <a:extLst>
              <a:ext uri="{FF2B5EF4-FFF2-40B4-BE49-F238E27FC236}">
                <a16:creationId xmlns:a16="http://schemas.microsoft.com/office/drawing/2014/main" id="{01B8247C-6F3A-399D-A483-D862D9BF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1307" y="223936"/>
            <a:ext cx="6188976" cy="34827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n a robot ever become your friend?">
            <a:extLst>
              <a:ext uri="{FF2B5EF4-FFF2-40B4-BE49-F238E27FC236}">
                <a16:creationId xmlns:a16="http://schemas.microsoft.com/office/drawing/2014/main" id="{9CC0F542-3AD2-6C43-53D9-3E97DDD84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805" y="2532565"/>
            <a:ext cx="5500946" cy="4101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309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E5B261D-1C0E-626B-0F5E-DD77CEE9C64F}"/>
              </a:ext>
            </a:extLst>
          </p:cNvPr>
          <p:cNvPicPr>
            <a:picLocks noChangeAspect="1"/>
          </p:cNvPicPr>
          <p:nvPr/>
        </p:nvPicPr>
        <p:blipFill>
          <a:blip r:embed="rId3"/>
          <a:stretch>
            <a:fillRect/>
          </a:stretch>
        </p:blipFill>
        <p:spPr>
          <a:xfrm>
            <a:off x="5948914" y="317239"/>
            <a:ext cx="5820697" cy="4975123"/>
          </a:xfrm>
          <a:prstGeom prst="rect">
            <a:avLst/>
          </a:prstGeom>
        </p:spPr>
      </p:pic>
      <p:pic>
        <p:nvPicPr>
          <p:cNvPr id="6146" name="Picture 2" descr="Sex robots could soon feel sensations 'just like humans' after creepy  'printed skin' developed giving a sense of touch | The US Sun">
            <a:extLst>
              <a:ext uri="{FF2B5EF4-FFF2-40B4-BE49-F238E27FC236}">
                <a16:creationId xmlns:a16="http://schemas.microsoft.com/office/drawing/2014/main" id="{D34604EF-2AE4-D586-1837-BCB5B5C13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668" y="2603242"/>
            <a:ext cx="5075855" cy="3806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163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You can't unsee this deepfake of Napoleon singing the 'Evangelion' theme">
            <a:extLst>
              <a:ext uri="{FF2B5EF4-FFF2-40B4-BE49-F238E27FC236}">
                <a16:creationId xmlns:a16="http://schemas.microsoft.com/office/drawing/2014/main" id="{B95E8818-A3ED-1591-F50D-3443C284B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2806" y="513184"/>
            <a:ext cx="6864946" cy="5150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36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Video Conferencing in China | Ultimate Guide | Xinergy Global">
            <a:extLst>
              <a:ext uri="{FF2B5EF4-FFF2-40B4-BE49-F238E27FC236}">
                <a16:creationId xmlns:a16="http://schemas.microsoft.com/office/drawing/2014/main" id="{151B7951-AE68-B162-B4DE-434B2DE4C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607" y="673434"/>
            <a:ext cx="7648769" cy="510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11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3">
            <a:extLst>
              <a:ext uri="{FF2B5EF4-FFF2-40B4-BE49-F238E27FC236}">
                <a16:creationId xmlns:a16="http://schemas.microsoft.com/office/drawing/2014/main" id="{8A5A747E-8BAE-5DE4-ACD6-96DFDABB33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4525" y="2306508"/>
            <a:ext cx="9422949" cy="2704031"/>
          </a:xfrm>
          <a:prstGeom prst="rect">
            <a:avLst/>
          </a:prstGeom>
          <a:noFill/>
          <a:ln>
            <a:noFill/>
          </a:ln>
        </p:spPr>
      </p:pic>
    </p:spTree>
    <p:extLst>
      <p:ext uri="{BB962C8B-B14F-4D97-AF65-F5344CB8AC3E}">
        <p14:creationId xmlns:p14="http://schemas.microsoft.com/office/powerpoint/2010/main" val="1407792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Formation Island: RUTTE DOET het met KAAG!? - YouTube">
            <a:extLst>
              <a:ext uri="{FF2B5EF4-FFF2-40B4-BE49-F238E27FC236}">
                <a16:creationId xmlns:a16="http://schemas.microsoft.com/office/drawing/2014/main" id="{50ED1FEC-217E-5F20-06A7-96FC3BC3A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452" y="1567542"/>
            <a:ext cx="7928948" cy="446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707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Museum creates deepfake Salvador Dalí to greet visitors">
            <a:extLst>
              <a:ext uri="{FF2B5EF4-FFF2-40B4-BE49-F238E27FC236}">
                <a16:creationId xmlns:a16="http://schemas.microsoft.com/office/drawing/2014/main" id="{11FE11CB-3188-8608-F0AB-C4714026F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055" y="354565"/>
            <a:ext cx="8115300" cy="36480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7C39802C-FA75-2BAA-969B-5E5C8272F7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645" y="2877521"/>
            <a:ext cx="5388816" cy="3628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66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Add to Cart: Why deepfakes are good for retail - AdNews">
            <a:extLst>
              <a:ext uri="{FF2B5EF4-FFF2-40B4-BE49-F238E27FC236}">
                <a16:creationId xmlns:a16="http://schemas.microsoft.com/office/drawing/2014/main" id="{FBB12927-6501-1338-2A34-F33E57895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763" y="1313986"/>
            <a:ext cx="7261355" cy="4230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496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80D01E48-041E-829D-DE4A-54C04AA3E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153" y="1204135"/>
            <a:ext cx="7668986" cy="4780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510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2C9F8F-12F4-D72B-6D46-55F13A2249FD}"/>
              </a:ext>
            </a:extLst>
          </p:cNvPr>
          <p:cNvSpPr>
            <a:spLocks noGrp="1"/>
          </p:cNvSpPr>
          <p:nvPr>
            <p:ph type="title"/>
          </p:nvPr>
        </p:nvSpPr>
        <p:spPr>
          <a:xfrm>
            <a:off x="1141413" y="618518"/>
            <a:ext cx="9905998" cy="716901"/>
          </a:xfrm>
        </p:spPr>
        <p:txBody>
          <a:bodyPr/>
          <a:lstStyle/>
          <a:p>
            <a:r>
              <a:rPr lang="nl-NL" dirty="0"/>
              <a:t>Bart van der Sloot</a:t>
            </a:r>
          </a:p>
        </p:txBody>
      </p:sp>
      <p:sp>
        <p:nvSpPr>
          <p:cNvPr id="3" name="Tijdelijke aanduiding voor inhoud 2">
            <a:extLst>
              <a:ext uri="{FF2B5EF4-FFF2-40B4-BE49-F238E27FC236}">
                <a16:creationId xmlns:a16="http://schemas.microsoft.com/office/drawing/2014/main" id="{84FD3944-22E8-52FF-A22F-A2CDF0C11826}"/>
              </a:ext>
            </a:extLst>
          </p:cNvPr>
          <p:cNvSpPr>
            <a:spLocks noGrp="1"/>
          </p:cNvSpPr>
          <p:nvPr>
            <p:ph idx="1"/>
          </p:nvPr>
        </p:nvSpPr>
        <p:spPr>
          <a:xfrm>
            <a:off x="1141412" y="1236742"/>
            <a:ext cx="9905999" cy="5196949"/>
          </a:xfrm>
        </p:spPr>
        <p:txBody>
          <a:bodyPr>
            <a:normAutofit fontScale="92500" lnSpcReduction="20000"/>
          </a:bodyPr>
          <a:lstStyle/>
          <a:p>
            <a:pPr algn="l"/>
            <a:r>
              <a:rPr lang="nl-NL" sz="1700" b="0" i="0" dirty="0">
                <a:effectLst/>
                <a:latin typeface="Arial" panose="020B0604020202020204" pitchFamily="34" charset="0"/>
              </a:rPr>
              <a:t>Bart van der Sloot specialiseert zich op het gebied van Privacy en Big Data. Ook publiceert hij regelmatig over de aansprakelijkheid van internet intermediairs, gegevensbescherming en internetregulering. Bart heeft filosofie (BA; Ma) en recht (BA; MA) gestudeerd in Nederland en Italië en heeft tevens met succes het </a:t>
            </a:r>
            <a:r>
              <a:rPr lang="nl-NL" sz="1700" b="0" i="0" dirty="0" err="1">
                <a:effectLst/>
                <a:latin typeface="Arial" panose="020B0604020202020204" pitchFamily="34" charset="0"/>
              </a:rPr>
              <a:t>Honoursprogramma</a:t>
            </a:r>
            <a:r>
              <a:rPr lang="nl-NL" sz="1700" b="0" i="0" dirty="0">
                <a:effectLst/>
                <a:latin typeface="Arial" panose="020B0604020202020204" pitchFamily="34" charset="0"/>
              </a:rPr>
              <a:t> van de Radboud Universiteit afgerond. Hij is </a:t>
            </a:r>
            <a:r>
              <a:rPr lang="nl-NL" sz="1700" b="0" i="0" dirty="0" err="1">
                <a:effectLst/>
                <a:latin typeface="Arial" panose="020B0604020202020204" pitchFamily="34" charset="0"/>
              </a:rPr>
              <a:t>associate</a:t>
            </a:r>
            <a:r>
              <a:rPr lang="nl-NL" sz="1700" b="0" i="0" dirty="0">
                <a:effectLst/>
                <a:latin typeface="Arial" panose="020B0604020202020204" pitchFamily="34" charset="0"/>
              </a:rPr>
              <a:t> professor aan het </a:t>
            </a:r>
            <a:r>
              <a:rPr lang="nl-NL" sz="1700" b="0" i="0" u="none" strike="noStrike" dirty="0">
                <a:effectLst/>
                <a:latin typeface="Arial" panose="020B0604020202020204" pitchFamily="34" charset="0"/>
                <a:hlinkClick r:id="rId2">
                  <a:extLst>
                    <a:ext uri="{A12FA001-AC4F-418D-AE19-62706E023703}">
                      <ahyp:hlinkClr xmlns:ahyp="http://schemas.microsoft.com/office/drawing/2018/hyperlinkcolor" val="tx"/>
                    </a:ext>
                  </a:extLst>
                </a:hlinkClick>
              </a:rPr>
              <a:t>Tilburg </a:t>
            </a:r>
            <a:r>
              <a:rPr lang="nl-NL" sz="1700" b="0" i="0" u="none" strike="noStrike" dirty="0" err="1">
                <a:effectLst/>
                <a:latin typeface="Arial" panose="020B0604020202020204" pitchFamily="34" charset="0"/>
                <a:hlinkClick r:id="rId2">
                  <a:extLst>
                    <a:ext uri="{A12FA001-AC4F-418D-AE19-62706E023703}">
                      <ahyp:hlinkClr xmlns:ahyp="http://schemas.microsoft.com/office/drawing/2018/hyperlinkcolor" val="tx"/>
                    </a:ext>
                  </a:extLst>
                </a:hlinkClick>
              </a:rPr>
              <a:t>Institute</a:t>
            </a:r>
            <a:r>
              <a:rPr lang="nl-NL" sz="1700" b="0" i="0" u="none" strike="noStrike" dirty="0">
                <a:effectLst/>
                <a:latin typeface="Arial" panose="020B0604020202020204" pitchFamily="34" charset="0"/>
                <a:hlinkClick r:id="rId2">
                  <a:extLst>
                    <a:ext uri="{A12FA001-AC4F-418D-AE19-62706E023703}">
                      <ahyp:hlinkClr xmlns:ahyp="http://schemas.microsoft.com/office/drawing/2018/hyperlinkcolor" val="tx"/>
                    </a:ext>
                  </a:extLst>
                </a:hlinkClick>
              </a:rPr>
              <a:t> </a:t>
            </a:r>
            <a:r>
              <a:rPr lang="nl-NL" sz="1700" b="0" i="0" u="none" strike="noStrike" dirty="0" err="1">
                <a:effectLst/>
                <a:latin typeface="Arial" panose="020B0604020202020204" pitchFamily="34" charset="0"/>
                <a:hlinkClick r:id="rId2">
                  <a:extLst>
                    <a:ext uri="{A12FA001-AC4F-418D-AE19-62706E023703}">
                      <ahyp:hlinkClr xmlns:ahyp="http://schemas.microsoft.com/office/drawing/2018/hyperlinkcolor" val="tx"/>
                    </a:ext>
                  </a:extLst>
                </a:hlinkClick>
              </a:rPr>
              <a:t>for</a:t>
            </a:r>
            <a:r>
              <a:rPr lang="nl-NL" sz="1700" b="0" i="0" u="none" strike="noStrike" dirty="0">
                <a:effectLst/>
                <a:latin typeface="Arial" panose="020B0604020202020204" pitchFamily="34" charset="0"/>
                <a:hlinkClick r:id="rId2">
                  <a:extLst>
                    <a:ext uri="{A12FA001-AC4F-418D-AE19-62706E023703}">
                      <ahyp:hlinkClr xmlns:ahyp="http://schemas.microsoft.com/office/drawing/2018/hyperlinkcolor" val="tx"/>
                    </a:ext>
                  </a:extLst>
                </a:hlinkClick>
              </a:rPr>
              <a:t> </a:t>
            </a:r>
            <a:r>
              <a:rPr lang="nl-NL" sz="1700" b="0" i="0" u="none" strike="noStrike" dirty="0" err="1">
                <a:effectLst/>
                <a:latin typeface="Arial" panose="020B0604020202020204" pitchFamily="34" charset="0"/>
                <a:hlinkClick r:id="rId2">
                  <a:extLst>
                    <a:ext uri="{A12FA001-AC4F-418D-AE19-62706E023703}">
                      <ahyp:hlinkClr xmlns:ahyp="http://schemas.microsoft.com/office/drawing/2018/hyperlinkcolor" val="tx"/>
                    </a:ext>
                  </a:extLst>
                </a:hlinkClick>
              </a:rPr>
              <a:t>Law</a:t>
            </a:r>
            <a:r>
              <a:rPr lang="nl-NL" sz="1700" b="0" i="0" u="none" strike="noStrike" dirty="0">
                <a:effectLst/>
                <a:latin typeface="Arial" panose="020B0604020202020204" pitchFamily="34" charset="0"/>
                <a:hlinkClick r:id="rId2">
                  <a:extLst>
                    <a:ext uri="{A12FA001-AC4F-418D-AE19-62706E023703}">
                      <ahyp:hlinkClr xmlns:ahyp="http://schemas.microsoft.com/office/drawing/2018/hyperlinkcolor" val="tx"/>
                    </a:ext>
                  </a:extLst>
                </a:hlinkClick>
              </a:rPr>
              <a:t>, Technology, </a:t>
            </a:r>
            <a:r>
              <a:rPr lang="nl-NL" sz="1700" b="0" i="0" u="none" strike="noStrike" dirty="0" err="1">
                <a:effectLst/>
                <a:latin typeface="Arial" panose="020B0604020202020204" pitchFamily="34" charset="0"/>
                <a:hlinkClick r:id="rId2">
                  <a:extLst>
                    <a:ext uri="{A12FA001-AC4F-418D-AE19-62706E023703}">
                      <ahyp:hlinkClr xmlns:ahyp="http://schemas.microsoft.com/office/drawing/2018/hyperlinkcolor" val="tx"/>
                    </a:ext>
                  </a:extLst>
                </a:hlinkClick>
              </a:rPr>
              <a:t>and</a:t>
            </a:r>
            <a:r>
              <a:rPr lang="nl-NL" sz="1700" b="0" i="0" u="none" strike="noStrike" dirty="0">
                <a:effectLst/>
                <a:latin typeface="Arial" panose="020B0604020202020204" pitchFamily="34" charset="0"/>
                <a:hlinkClick r:id="rId2">
                  <a:extLst>
                    <a:ext uri="{A12FA001-AC4F-418D-AE19-62706E023703}">
                      <ahyp:hlinkClr xmlns:ahyp="http://schemas.microsoft.com/office/drawing/2018/hyperlinkcolor" val="tx"/>
                    </a:ext>
                  </a:extLst>
                </a:hlinkClick>
              </a:rPr>
              <a:t> Society</a:t>
            </a:r>
            <a:r>
              <a:rPr lang="nl-NL" sz="1700" b="0" i="0" dirty="0">
                <a:effectLst/>
                <a:latin typeface="Arial" panose="020B0604020202020204" pitchFamily="34" charset="0"/>
              </a:rPr>
              <a:t> van de Tilburg University.</a:t>
            </a:r>
          </a:p>
          <a:p>
            <a:pPr algn="l"/>
            <a:r>
              <a:rPr lang="nl-NL" sz="1700" b="0" i="0" dirty="0">
                <a:effectLst/>
                <a:latin typeface="Arial" panose="020B0604020202020204" pitchFamily="34" charset="0"/>
              </a:rPr>
              <a:t>Voorheen werkte Bart bij het Instituut voor Informatierecht (</a:t>
            </a:r>
            <a:r>
              <a:rPr lang="nl-NL" sz="1700" b="0" i="0" dirty="0" err="1">
                <a:effectLst/>
                <a:latin typeface="Arial" panose="020B0604020202020204" pitchFamily="34" charset="0"/>
              </a:rPr>
              <a:t>IViR</a:t>
            </a:r>
            <a:r>
              <a:rPr lang="nl-NL" sz="1700" b="0" i="0" dirty="0">
                <a:effectLst/>
                <a:latin typeface="Arial" panose="020B0604020202020204" pitchFamily="34" charset="0"/>
              </a:rPr>
              <a:t>), Universiteit van Amsterdam, en bij de Wetenschappelijk Raad voor Regeringsbeleid (WRR) (onderdeel van het Ministerie van Algemene Zaken) en bij de Autoriteit Persoonsgegevens.</a:t>
            </a:r>
            <a:br>
              <a:rPr lang="nl-NL" sz="1700" b="0" i="0" dirty="0">
                <a:effectLst/>
                <a:latin typeface="Arial" panose="020B0604020202020204" pitchFamily="34" charset="0"/>
              </a:rPr>
            </a:br>
            <a:endParaRPr lang="nl-NL" sz="1700" b="0" i="0" dirty="0">
              <a:effectLst/>
              <a:latin typeface="Arial" panose="020B0604020202020204" pitchFamily="34" charset="0"/>
            </a:endParaRPr>
          </a:p>
          <a:p>
            <a:pPr algn="l"/>
            <a:r>
              <a:rPr lang="nl-NL" sz="1700" b="0" i="0" dirty="0">
                <a:effectLst/>
                <a:latin typeface="Arial" panose="020B0604020202020204" pitchFamily="34" charset="0"/>
              </a:rPr>
              <a:t>Bart van der Sloot is de </a:t>
            </a:r>
            <a:r>
              <a:rPr lang="nl-NL" sz="1700" b="0" i="0" dirty="0" err="1">
                <a:effectLst/>
                <a:latin typeface="Arial" panose="020B0604020202020204" pitchFamily="34" charset="0"/>
              </a:rPr>
              <a:t>general</a:t>
            </a:r>
            <a:r>
              <a:rPr lang="nl-NL" sz="1700" b="0" i="0" dirty="0">
                <a:effectLst/>
                <a:latin typeface="Arial" panose="020B0604020202020204" pitchFamily="34" charset="0"/>
              </a:rPr>
              <a:t> editor van het internationale privacy tijdschrift </a:t>
            </a:r>
            <a:r>
              <a:rPr lang="nl-NL" sz="1700" b="0" i="0" u="none" strike="noStrike" dirty="0">
                <a:effectLst/>
                <a:latin typeface="Arial" panose="020B0604020202020204" pitchFamily="34" charset="0"/>
                <a:hlinkClick r:id="rId3">
                  <a:extLst>
                    <a:ext uri="{A12FA001-AC4F-418D-AE19-62706E023703}">
                      <ahyp:hlinkClr xmlns:ahyp="http://schemas.microsoft.com/office/drawing/2018/hyperlinkcolor" val="tx"/>
                    </a:ext>
                  </a:extLst>
                </a:hlinkClick>
              </a:rPr>
              <a:t>European Data </a:t>
            </a:r>
            <a:r>
              <a:rPr lang="nl-NL" sz="1700" b="0" i="0" u="none" strike="noStrike" dirty="0" err="1">
                <a:effectLst/>
                <a:latin typeface="Arial" panose="020B0604020202020204" pitchFamily="34" charset="0"/>
                <a:hlinkClick r:id="rId3">
                  <a:extLst>
                    <a:ext uri="{A12FA001-AC4F-418D-AE19-62706E023703}">
                      <ahyp:hlinkClr xmlns:ahyp="http://schemas.microsoft.com/office/drawing/2018/hyperlinkcolor" val="tx"/>
                    </a:ext>
                  </a:extLst>
                </a:hlinkClick>
              </a:rPr>
              <a:t>Protection</a:t>
            </a:r>
            <a:r>
              <a:rPr lang="nl-NL" sz="1700" b="0" i="0" u="none" strike="noStrike" dirty="0">
                <a:effectLst/>
                <a:latin typeface="Arial" panose="020B0604020202020204" pitchFamily="34" charset="0"/>
                <a:hlinkClick r:id="rId3">
                  <a:extLst>
                    <a:ext uri="{A12FA001-AC4F-418D-AE19-62706E023703}">
                      <ahyp:hlinkClr xmlns:ahyp="http://schemas.microsoft.com/office/drawing/2018/hyperlinkcolor" val="tx"/>
                    </a:ext>
                  </a:extLst>
                </a:hlinkClick>
              </a:rPr>
              <a:t> </a:t>
            </a:r>
            <a:r>
              <a:rPr lang="nl-NL" sz="1700" b="0" i="0" u="none" strike="noStrike" dirty="0" err="1">
                <a:effectLst/>
                <a:latin typeface="Arial" panose="020B0604020202020204" pitchFamily="34" charset="0"/>
                <a:hlinkClick r:id="rId3">
                  <a:extLst>
                    <a:ext uri="{A12FA001-AC4F-418D-AE19-62706E023703}">
                      <ahyp:hlinkClr xmlns:ahyp="http://schemas.microsoft.com/office/drawing/2018/hyperlinkcolor" val="tx"/>
                    </a:ext>
                  </a:extLst>
                </a:hlinkClick>
              </a:rPr>
              <a:t>Law</a:t>
            </a:r>
            <a:r>
              <a:rPr lang="nl-NL" sz="1700" b="0" i="0" u="none" strike="noStrike" dirty="0">
                <a:effectLst/>
                <a:latin typeface="Arial" panose="020B0604020202020204" pitchFamily="34" charset="0"/>
                <a:hlinkClick r:id="rId3">
                  <a:extLst>
                    <a:ext uri="{A12FA001-AC4F-418D-AE19-62706E023703}">
                      <ahyp:hlinkClr xmlns:ahyp="http://schemas.microsoft.com/office/drawing/2018/hyperlinkcolor" val="tx"/>
                    </a:ext>
                  </a:extLst>
                </a:hlinkClick>
              </a:rPr>
              <a:t> Review. </a:t>
            </a:r>
            <a:r>
              <a:rPr lang="nl-NL" sz="1700" b="0" i="0" dirty="0">
                <a:effectLst/>
                <a:latin typeface="Arial" panose="020B0604020202020204" pitchFamily="34" charset="0"/>
              </a:rPr>
              <a:t>Tussen 2016-2021 was hij directeur van het </a:t>
            </a:r>
            <a:r>
              <a:rPr lang="nl-NL" sz="1700" b="0" i="0" u="none" strike="noStrike" dirty="0">
                <a:effectLst/>
                <a:latin typeface="Arial" panose="020B0604020202020204" pitchFamily="34" charset="0"/>
                <a:hlinkClick r:id="rId4">
                  <a:extLst>
                    <a:ext uri="{A12FA001-AC4F-418D-AE19-62706E023703}">
                      <ahyp:hlinkClr xmlns:ahyp="http://schemas.microsoft.com/office/drawing/2018/hyperlinkcolor" val="tx"/>
                    </a:ext>
                  </a:extLst>
                </a:hlinkClick>
              </a:rPr>
              <a:t>Privacy &amp; Identity Lab.</a:t>
            </a:r>
            <a:r>
              <a:rPr lang="nl-NL" sz="1700" b="0" i="0" dirty="0">
                <a:effectLst/>
                <a:latin typeface="Arial" panose="020B0604020202020204" pitchFamily="34" charset="0"/>
              </a:rPr>
              <a:t> Tussen 2010-2020 was hij de oprichter en coördinator van het Amsterdam Platform </a:t>
            </a:r>
            <a:r>
              <a:rPr lang="nl-NL" sz="1700" b="0" i="0" dirty="0" err="1">
                <a:effectLst/>
                <a:latin typeface="Arial" panose="020B0604020202020204" pitchFamily="34" charset="0"/>
              </a:rPr>
              <a:t>for</a:t>
            </a:r>
            <a:r>
              <a:rPr lang="nl-NL" sz="1700" b="0" i="0" dirty="0">
                <a:effectLst/>
                <a:latin typeface="Arial" panose="020B0604020202020204" pitchFamily="34" charset="0"/>
              </a:rPr>
              <a:t> Privacy Research (APPR), van de minor Privacy Studies en de Amsterdam Privacy Conferences 2012, 2015 en 2018.</a:t>
            </a:r>
            <a:br>
              <a:rPr lang="nl-NL" sz="1700" b="0" i="0" dirty="0">
                <a:effectLst/>
                <a:latin typeface="Arial" panose="020B0604020202020204" pitchFamily="34" charset="0"/>
              </a:rPr>
            </a:br>
            <a:endParaRPr lang="nl-NL" sz="1700" b="0" i="0" dirty="0">
              <a:effectLst/>
              <a:latin typeface="Arial" panose="020B0604020202020204" pitchFamily="34" charset="0"/>
            </a:endParaRPr>
          </a:p>
          <a:p>
            <a:pPr algn="l"/>
            <a:r>
              <a:rPr lang="nl-NL" sz="1700" b="0" i="0" dirty="0">
                <a:effectLst/>
                <a:latin typeface="Arial" panose="020B0604020202020204" pitchFamily="34" charset="0"/>
              </a:rPr>
              <a:t>Bart heeft twee zeer prestigieuze </a:t>
            </a:r>
            <a:r>
              <a:rPr lang="nl-NL" sz="1700" b="0" i="0" dirty="0" err="1">
                <a:effectLst/>
                <a:latin typeface="Arial" panose="020B0604020202020204" pitchFamily="34" charset="0"/>
              </a:rPr>
              <a:t>onderzoeksbeurzen</a:t>
            </a:r>
            <a:r>
              <a:rPr lang="nl-NL" sz="1700" b="0" i="0" dirty="0">
                <a:effectLst/>
                <a:latin typeface="Arial" panose="020B0604020202020204" pitchFamily="34" charset="0"/>
              </a:rPr>
              <a:t> ontvangen van NWO (Nederlandse Organisatie voor Wetenschappelijk Onderzoek). De </a:t>
            </a:r>
            <a:r>
              <a:rPr lang="nl-NL" sz="1700" b="0" i="0" dirty="0" err="1">
                <a:effectLst/>
                <a:latin typeface="Arial" panose="020B0604020202020204" pitchFamily="34" charset="0"/>
              </a:rPr>
              <a:t>onderzoeksjaren</a:t>
            </a:r>
            <a:r>
              <a:rPr lang="nl-NL" sz="1700" b="0" i="0" dirty="0">
                <a:effectLst/>
                <a:latin typeface="Arial" panose="020B0604020202020204" pitchFamily="34" charset="0"/>
              </a:rPr>
              <a:t> voor zijn proefschrift werden volledig gedekt door een Top Talent Research Grant. Vervolgens ontving hij een </a:t>
            </a:r>
            <a:r>
              <a:rPr lang="nl-NL" sz="1700" b="0" i="0" dirty="0" err="1">
                <a:effectLst/>
                <a:latin typeface="Arial" panose="020B0604020202020204" pitchFamily="34" charset="0"/>
              </a:rPr>
              <a:t>Veni</a:t>
            </a:r>
            <a:r>
              <a:rPr lang="nl-NL" sz="1700" b="0" i="0" dirty="0">
                <a:effectLst/>
                <a:latin typeface="Arial" panose="020B0604020202020204" pitchFamily="34" charset="0"/>
              </a:rPr>
              <a:t> </a:t>
            </a:r>
            <a:r>
              <a:rPr lang="nl-NL" sz="1700" b="0" i="0" dirty="0" err="1">
                <a:effectLst/>
                <a:latin typeface="Arial" panose="020B0604020202020204" pitchFamily="34" charset="0"/>
              </a:rPr>
              <a:t>grant</a:t>
            </a:r>
            <a:r>
              <a:rPr lang="nl-NL" sz="1700" b="0" i="0" dirty="0">
                <a:effectLst/>
                <a:latin typeface="Arial" panose="020B0604020202020204" pitchFamily="34" charset="0"/>
              </a:rPr>
              <a:t> die hem in staat stelt zijn aandacht de komende jaren (2021-2025) volledig te richten op zijn nieuwe onderzoeksthema: </a:t>
            </a:r>
            <a:r>
              <a:rPr lang="nl-NL" sz="1700" dirty="0" err="1">
                <a:latin typeface="Arial" panose="020B0604020202020204" pitchFamily="34" charset="0"/>
                <a:hlinkClick r:id="rId5">
                  <a:extLst>
                    <a:ext uri="{A12FA001-AC4F-418D-AE19-62706E023703}">
                      <ahyp:hlinkClr xmlns:ahyp="http://schemas.microsoft.com/office/drawing/2018/hyperlinkcolor" val="tx"/>
                    </a:ext>
                  </a:extLst>
                </a:hlinkClick>
              </a:rPr>
              <a:t>the</a:t>
            </a:r>
            <a:r>
              <a:rPr lang="nl-NL" sz="1700" dirty="0">
                <a:latin typeface="Arial" panose="020B0604020202020204" pitchFamily="34" charset="0"/>
                <a:hlinkClick r:id="rId5">
                  <a:extLst>
                    <a:ext uri="{A12FA001-AC4F-418D-AE19-62706E023703}">
                      <ahyp:hlinkClr xmlns:ahyp="http://schemas.microsoft.com/office/drawing/2018/hyperlinkcolor" val="tx"/>
                    </a:ext>
                  </a:extLst>
                </a:hlinkClick>
              </a:rPr>
              <a:t> right </a:t>
            </a:r>
            <a:r>
              <a:rPr lang="nl-NL" sz="1700" dirty="0" err="1">
                <a:latin typeface="Arial" panose="020B0604020202020204" pitchFamily="34" charset="0"/>
                <a:hlinkClick r:id="rId5">
                  <a:extLst>
                    <a:ext uri="{A12FA001-AC4F-418D-AE19-62706E023703}">
                      <ahyp:hlinkClr xmlns:ahyp="http://schemas.microsoft.com/office/drawing/2018/hyperlinkcolor" val="tx"/>
                    </a:ext>
                  </a:extLst>
                </a:hlinkClick>
              </a:rPr>
              <a:t>to</a:t>
            </a:r>
            <a:r>
              <a:rPr lang="nl-NL" sz="1700" dirty="0">
                <a:latin typeface="Arial" panose="020B0604020202020204" pitchFamily="34" charset="0"/>
                <a:hlinkClick r:id="rId5">
                  <a:extLst>
                    <a:ext uri="{A12FA001-AC4F-418D-AE19-62706E023703}">
                      <ahyp:hlinkClr xmlns:ahyp="http://schemas.microsoft.com/office/drawing/2018/hyperlinkcolor" val="tx"/>
                    </a:ext>
                  </a:extLst>
                </a:hlinkClick>
              </a:rPr>
              <a:t> </a:t>
            </a:r>
            <a:r>
              <a:rPr lang="nl-NL" sz="1700" dirty="0" err="1">
                <a:latin typeface="Arial" panose="020B0604020202020204" pitchFamily="34" charset="0"/>
                <a:hlinkClick r:id="rId5">
                  <a:extLst>
                    <a:ext uri="{A12FA001-AC4F-418D-AE19-62706E023703}">
                      <ahyp:hlinkClr xmlns:ahyp="http://schemas.microsoft.com/office/drawing/2018/hyperlinkcolor" val="tx"/>
                    </a:ext>
                  </a:extLst>
                </a:hlinkClick>
              </a:rPr>
              <a:t>be</a:t>
            </a:r>
            <a:r>
              <a:rPr lang="nl-NL" sz="1700" dirty="0">
                <a:latin typeface="Arial" panose="020B0604020202020204" pitchFamily="34" charset="0"/>
                <a:hlinkClick r:id="rId5">
                  <a:extLst>
                    <a:ext uri="{A12FA001-AC4F-418D-AE19-62706E023703}">
                      <ahyp:hlinkClr xmlns:ahyp="http://schemas.microsoft.com/office/drawing/2018/hyperlinkcolor" val="tx"/>
                    </a:ext>
                  </a:extLst>
                </a:hlinkClick>
              </a:rPr>
              <a:t> let </a:t>
            </a:r>
            <a:r>
              <a:rPr lang="nl-NL" sz="1700" dirty="0" err="1">
                <a:latin typeface="Arial" panose="020B0604020202020204" pitchFamily="34" charset="0"/>
                <a:hlinkClick r:id="rId5">
                  <a:extLst>
                    <a:ext uri="{A12FA001-AC4F-418D-AE19-62706E023703}">
                      <ahyp:hlinkClr xmlns:ahyp="http://schemas.microsoft.com/office/drawing/2018/hyperlinkcolor" val="tx"/>
                    </a:ext>
                  </a:extLst>
                </a:hlinkClick>
              </a:rPr>
              <a:t>alone</a:t>
            </a:r>
            <a:r>
              <a:rPr lang="nl-NL" sz="1700" dirty="0">
                <a:latin typeface="Arial" panose="020B0604020202020204" pitchFamily="34" charset="0"/>
                <a:hlinkClick r:id="rId5">
                  <a:extLst>
                    <a:ext uri="{A12FA001-AC4F-418D-AE19-62706E023703}">
                      <ahyp:hlinkClr xmlns:ahyp="http://schemas.microsoft.com/office/drawing/2018/hyperlinkcolor" val="tx"/>
                    </a:ext>
                  </a:extLst>
                </a:hlinkClick>
              </a:rPr>
              <a:t> .... </a:t>
            </a:r>
            <a:r>
              <a:rPr lang="nl-NL" sz="1700" dirty="0" err="1">
                <a:latin typeface="Arial" panose="020B0604020202020204" pitchFamily="34" charset="0"/>
                <a:hlinkClick r:id="rId5">
                  <a:extLst>
                    <a:ext uri="{A12FA001-AC4F-418D-AE19-62706E023703}">
                      <ahyp:hlinkClr xmlns:ahyp="http://schemas.microsoft.com/office/drawing/2018/hyperlinkcolor" val="tx"/>
                    </a:ext>
                  </a:extLst>
                </a:hlinkClick>
              </a:rPr>
              <a:t>by</a:t>
            </a:r>
            <a:r>
              <a:rPr lang="nl-NL" sz="1700" dirty="0">
                <a:latin typeface="Arial" panose="020B0604020202020204" pitchFamily="34" charset="0"/>
                <a:hlinkClick r:id="rId5">
                  <a:extLst>
                    <a:ext uri="{A12FA001-AC4F-418D-AE19-62706E023703}">
                      <ahyp:hlinkClr xmlns:ahyp="http://schemas.microsoft.com/office/drawing/2018/hyperlinkcolor" val="tx"/>
                    </a:ext>
                  </a:extLst>
                </a:hlinkClick>
              </a:rPr>
              <a:t> </a:t>
            </a:r>
            <a:r>
              <a:rPr lang="nl-NL" sz="1700" dirty="0" err="1">
                <a:latin typeface="Arial" panose="020B0604020202020204" pitchFamily="34" charset="0"/>
                <a:hlinkClick r:id="rId5">
                  <a:extLst>
                    <a:ext uri="{A12FA001-AC4F-418D-AE19-62706E023703}">
                      <ahyp:hlinkClr xmlns:ahyp="http://schemas.microsoft.com/office/drawing/2018/hyperlinkcolor" val="tx"/>
                    </a:ext>
                  </a:extLst>
                </a:hlinkClick>
              </a:rPr>
              <a:t>yourself</a:t>
            </a:r>
            <a:r>
              <a:rPr lang="nl-NL" sz="1700" dirty="0">
                <a:latin typeface="Arial" panose="020B0604020202020204" pitchFamily="34" charset="0"/>
                <a:hlinkClick r:id="rId5">
                  <a:extLst>
                    <a:ext uri="{A12FA001-AC4F-418D-AE19-62706E023703}">
                      <ahyp:hlinkClr xmlns:ahyp="http://schemas.microsoft.com/office/drawing/2018/hyperlinkcolor" val="tx"/>
                    </a:ext>
                  </a:extLst>
                </a:hlinkClick>
              </a:rPr>
              <a:t>.  </a:t>
            </a:r>
            <a:r>
              <a:rPr lang="nl-NL" sz="1700" dirty="0">
                <a:latin typeface="Arial" panose="020B0604020202020204" pitchFamily="34" charset="0"/>
              </a:rPr>
              <a:t> Ook ontving hij de KNAW </a:t>
            </a:r>
            <a:r>
              <a:rPr lang="nl-NL" sz="1700" dirty="0" err="1">
                <a:latin typeface="Arial" panose="020B0604020202020204" pitchFamily="34" charset="0"/>
              </a:rPr>
              <a:t>Early</a:t>
            </a:r>
            <a:r>
              <a:rPr lang="nl-NL" sz="1700" dirty="0">
                <a:latin typeface="Arial" panose="020B0604020202020204" pitchFamily="34" charset="0"/>
              </a:rPr>
              <a:t> </a:t>
            </a:r>
            <a:r>
              <a:rPr lang="nl-NL" sz="1700" dirty="0" err="1">
                <a:latin typeface="Arial" panose="020B0604020202020204" pitchFamily="34" charset="0"/>
              </a:rPr>
              <a:t>Career</a:t>
            </a:r>
            <a:r>
              <a:rPr lang="nl-NL" sz="1700" dirty="0">
                <a:latin typeface="Arial" panose="020B0604020202020204" pitchFamily="34" charset="0"/>
              </a:rPr>
              <a:t> Award.</a:t>
            </a:r>
            <a:endParaRPr lang="nl-NL" sz="1700" b="0" i="0" dirty="0">
              <a:effectLst/>
              <a:latin typeface="Arial" panose="020B0604020202020204" pitchFamily="34" charset="0"/>
            </a:endParaRPr>
          </a:p>
          <a:p>
            <a:endParaRPr lang="nl-NL" sz="1100" dirty="0"/>
          </a:p>
        </p:txBody>
      </p:sp>
    </p:spTree>
    <p:extLst>
      <p:ext uri="{BB962C8B-B14F-4D97-AF65-F5344CB8AC3E}">
        <p14:creationId xmlns:p14="http://schemas.microsoft.com/office/powerpoint/2010/main" val="1590500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Augmented reality games: Will this summer's releases be booms or busts?">
            <a:extLst>
              <a:ext uri="{FF2B5EF4-FFF2-40B4-BE49-F238E27FC236}">
                <a16:creationId xmlns:a16="http://schemas.microsoft.com/office/drawing/2014/main" id="{1A9656CE-0DB4-FF9E-176B-402E03B4B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768" y="923731"/>
            <a:ext cx="6336521" cy="3564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811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Absolutely real: Virtual and augmented reality open new avenues in the BMW  Group Production System">
            <a:extLst>
              <a:ext uri="{FF2B5EF4-FFF2-40B4-BE49-F238E27FC236}">
                <a16:creationId xmlns:a16="http://schemas.microsoft.com/office/drawing/2014/main" id="{06F9BB6E-F5D7-9BB5-C73E-BB7A73CDC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343" y="969865"/>
            <a:ext cx="7096708" cy="473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788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3: Wikitude Augmented Reality Browser | Download Scientific Diagram">
            <a:extLst>
              <a:ext uri="{FF2B5EF4-FFF2-40B4-BE49-F238E27FC236}">
                <a16:creationId xmlns:a16="http://schemas.microsoft.com/office/drawing/2014/main" id="{9048BEBC-F4E8-4E58-D754-020F6D004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52" y="341055"/>
            <a:ext cx="5096801" cy="340052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LLVision AR glasses spot people with high temperatures - IoT M2M Council">
            <a:extLst>
              <a:ext uri="{FF2B5EF4-FFF2-40B4-BE49-F238E27FC236}">
                <a16:creationId xmlns:a16="http://schemas.microsoft.com/office/drawing/2014/main" id="{8E261695-DBFD-1A5A-0CC2-A8470446CA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3357" y="3207593"/>
            <a:ext cx="5438775"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520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Augmented Reality for Smart City Solutions | Techno FAQ">
            <a:extLst>
              <a:ext uri="{FF2B5EF4-FFF2-40B4-BE49-F238E27FC236}">
                <a16:creationId xmlns:a16="http://schemas.microsoft.com/office/drawing/2014/main" id="{89AA378C-7242-6068-413D-EED83D3AB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316" y="1147471"/>
            <a:ext cx="7846268" cy="4420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901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Sloan Science &amp; Film">
            <a:extLst>
              <a:ext uri="{FF2B5EF4-FFF2-40B4-BE49-F238E27FC236}">
                <a16:creationId xmlns:a16="http://schemas.microsoft.com/office/drawing/2014/main" id="{41FE4963-A244-7F15-6519-CE663B9E0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324" y="340277"/>
            <a:ext cx="6010275"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989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hinese startup makes facial recognition glasses for police - Nikkei Asia">
            <a:extLst>
              <a:ext uri="{FF2B5EF4-FFF2-40B4-BE49-F238E27FC236}">
                <a16:creationId xmlns:a16="http://schemas.microsoft.com/office/drawing/2014/main" id="{5CBEACB5-D5E9-932F-527F-BC2D9893B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093" y="871235"/>
            <a:ext cx="7240555" cy="4651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918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Augmented Reality Books: Safari Animals, World of Fairytales (Paparmali) -  YouTube">
            <a:extLst>
              <a:ext uri="{FF2B5EF4-FFF2-40B4-BE49-F238E27FC236}">
                <a16:creationId xmlns:a16="http://schemas.microsoft.com/office/drawing/2014/main" id="{B2DBA12A-B0AD-052F-D5B5-C80EB1BA7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856" y="1240971"/>
            <a:ext cx="8061650" cy="4534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310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ow the Travel Industry benefits from Virtual Reality? - Clover Infotech">
            <a:extLst>
              <a:ext uri="{FF2B5EF4-FFF2-40B4-BE49-F238E27FC236}">
                <a16:creationId xmlns:a16="http://schemas.microsoft.com/office/drawing/2014/main" id="{0565B31F-FCC2-68C4-C5AF-832CF17F7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262" y="875133"/>
            <a:ext cx="8406851" cy="4676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399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Virtual Reality Therapy: How Does It Work? – Forbes Health">
            <a:extLst>
              <a:ext uri="{FF2B5EF4-FFF2-40B4-BE49-F238E27FC236}">
                <a16:creationId xmlns:a16="http://schemas.microsoft.com/office/drawing/2014/main" id="{A3CBCF31-4765-D08B-FBE1-BC01AC477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674" y="78144"/>
            <a:ext cx="5957077" cy="335085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Meet Virtual Reality, Your New Physical Therapist - The New York Times">
            <a:extLst>
              <a:ext uri="{FF2B5EF4-FFF2-40B4-BE49-F238E27FC236}">
                <a16:creationId xmlns:a16="http://schemas.microsoft.com/office/drawing/2014/main" id="{4118064A-453B-4EA3-258C-BEE2E97F9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772" y="2145485"/>
            <a:ext cx="6438440" cy="4290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205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Virtual Reality Comes to the Classroom">
            <a:extLst>
              <a:ext uri="{FF2B5EF4-FFF2-40B4-BE49-F238E27FC236}">
                <a16:creationId xmlns:a16="http://schemas.microsoft.com/office/drawing/2014/main" id="{B4A3FC5C-0931-64B7-ACB1-31E8503A2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180" y="957936"/>
            <a:ext cx="5316810" cy="3545634"/>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10 Best Examples Of VR And AR In Education">
            <a:extLst>
              <a:ext uri="{FF2B5EF4-FFF2-40B4-BE49-F238E27FC236}">
                <a16:creationId xmlns:a16="http://schemas.microsoft.com/office/drawing/2014/main" id="{096B7607-648D-6E8E-9588-7F0BFDD9C3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8482" y="3098054"/>
            <a:ext cx="6303349" cy="3545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121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DC97CE-A69D-12B5-68E9-A0009736F492}"/>
              </a:ext>
            </a:extLst>
          </p:cNvPr>
          <p:cNvPicPr>
            <a:picLocks noChangeAspect="1"/>
          </p:cNvPicPr>
          <p:nvPr/>
        </p:nvPicPr>
        <p:blipFill>
          <a:blip r:embed="rId2"/>
          <a:stretch>
            <a:fillRect/>
          </a:stretch>
        </p:blipFill>
        <p:spPr>
          <a:xfrm>
            <a:off x="3215390" y="813589"/>
            <a:ext cx="5761219" cy="5230821"/>
          </a:xfrm>
          <a:prstGeom prst="rect">
            <a:avLst/>
          </a:prstGeom>
        </p:spPr>
      </p:pic>
      <p:pic>
        <p:nvPicPr>
          <p:cNvPr id="10" name="Picture 6" descr="The Third Millennium AI-Driven Humanoid Robots-SwissCognitive">
            <a:extLst>
              <a:ext uri="{FF2B5EF4-FFF2-40B4-BE49-F238E27FC236}">
                <a16:creationId xmlns:a16="http://schemas.microsoft.com/office/drawing/2014/main" id="{52038013-867F-87C6-4168-949BD9A35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442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This VR Platform Invites Users To Have Virtual Sex With Real Performers">
            <a:extLst>
              <a:ext uri="{FF2B5EF4-FFF2-40B4-BE49-F238E27FC236}">
                <a16:creationId xmlns:a16="http://schemas.microsoft.com/office/drawing/2014/main" id="{7F51EE17-186D-14AE-4343-F3C6504D5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884" y="724288"/>
            <a:ext cx="4808375" cy="2704711"/>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Teledildonics: Making Your Fantasies — And Long Distance Relationships —  Possible | Ravishly">
            <a:extLst>
              <a:ext uri="{FF2B5EF4-FFF2-40B4-BE49-F238E27FC236}">
                <a16:creationId xmlns:a16="http://schemas.microsoft.com/office/drawing/2014/main" id="{425EDA19-9238-F30A-DF2D-401307821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5531" y="2886853"/>
            <a:ext cx="666750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534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Robot Protesting Slavery Stock Photo - Download Image Now - Slavery,  Technology, Artificial Intelligence - iStock">
            <a:extLst>
              <a:ext uri="{FF2B5EF4-FFF2-40B4-BE49-F238E27FC236}">
                <a16:creationId xmlns:a16="http://schemas.microsoft.com/office/drawing/2014/main" id="{8935BADE-C005-0218-B938-C924CB8DB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412" y="449036"/>
            <a:ext cx="58293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904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AI Robot Using Cyber Security To Protect Information Privacy Stock  Illustration - Illustration of cyborg, concept: 198791459">
            <a:extLst>
              <a:ext uri="{FF2B5EF4-FFF2-40B4-BE49-F238E27FC236}">
                <a16:creationId xmlns:a16="http://schemas.microsoft.com/office/drawing/2014/main" id="{13BF824B-A65C-6671-0654-2869A1C527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 t="1" r="411" b="11428"/>
          <a:stretch/>
        </p:blipFill>
        <p:spPr bwMode="auto">
          <a:xfrm>
            <a:off x="2500603" y="1198417"/>
            <a:ext cx="8790343" cy="4461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78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Meet the humanoid robot bartender 'Carl'">
            <a:extLst>
              <a:ext uri="{FF2B5EF4-FFF2-40B4-BE49-F238E27FC236}">
                <a16:creationId xmlns:a16="http://schemas.microsoft.com/office/drawing/2014/main" id="{2F7DCEAD-DB7D-1173-49A0-9CFA6822B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4640" y="784743"/>
            <a:ext cx="6857611" cy="457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680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Will Robots and Artificial Intelligence replace Human jobs by 2030? -">
            <a:extLst>
              <a:ext uri="{FF2B5EF4-FFF2-40B4-BE49-F238E27FC236}">
                <a16:creationId xmlns:a16="http://schemas.microsoft.com/office/drawing/2014/main" id="{797535F1-D1DF-F147-EFAD-CD1BCAE01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2726" y="386054"/>
            <a:ext cx="7747518" cy="5810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556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Do Robot Interviewers Eliminate Bias? | SmartRecruiters">
            <a:extLst>
              <a:ext uri="{FF2B5EF4-FFF2-40B4-BE49-F238E27FC236}">
                <a16:creationId xmlns:a16="http://schemas.microsoft.com/office/drawing/2014/main" id="{619CD19C-5242-95E4-279F-BED7807B2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9616" y="1102599"/>
            <a:ext cx="8277395" cy="465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587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Can we learn from robots about love? Robot Love 2018, robotic, artificial  intelligence and neuroscience in the heart of Eindhoven, Netherlands -  ARTJAWS.COM">
            <a:extLst>
              <a:ext uri="{FF2B5EF4-FFF2-40B4-BE49-F238E27FC236}">
                <a16:creationId xmlns:a16="http://schemas.microsoft.com/office/drawing/2014/main" id="{84BA7D3F-61EA-C2B4-C929-AB8C54164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700" y="158620"/>
            <a:ext cx="5124994" cy="6270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331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Welmoeds hoofd werd gebruikt in een deepfake pornovideo - FunX.nl">
            <a:extLst>
              <a:ext uri="{FF2B5EF4-FFF2-40B4-BE49-F238E27FC236}">
                <a16:creationId xmlns:a16="http://schemas.microsoft.com/office/drawing/2014/main" id="{89E296CD-229C-990E-2E7C-1E240DC97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304" y="57150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079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School Building Images - Free Download on Freepik">
            <a:extLst>
              <a:ext uri="{FF2B5EF4-FFF2-40B4-BE49-F238E27FC236}">
                <a16:creationId xmlns:a16="http://schemas.microsoft.com/office/drawing/2014/main" id="{6140C147-F005-687F-4742-78B213876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269" y="1175658"/>
            <a:ext cx="8489677" cy="471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157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A fraudulent case in which 25 million yen is deceived by synthesized speech  created by AI occurred - GIGAZINE">
            <a:extLst>
              <a:ext uri="{FF2B5EF4-FFF2-40B4-BE49-F238E27FC236}">
                <a16:creationId xmlns:a16="http://schemas.microsoft.com/office/drawing/2014/main" id="{253C0978-1240-5F96-1A3C-314CE04FC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7742" y="510239"/>
            <a:ext cx="7655767" cy="5837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274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7" descr="why mask blurry · Issue #892 · iperov/DeepFaceLab · GitHub">
            <a:extLst>
              <a:ext uri="{FF2B5EF4-FFF2-40B4-BE49-F238E27FC236}">
                <a16:creationId xmlns:a16="http://schemas.microsoft.com/office/drawing/2014/main" id="{D86553FD-6461-EB5B-A1EC-00A3DC9BE9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6302" y="1270211"/>
            <a:ext cx="2857500" cy="2822575"/>
          </a:xfrm>
          <a:prstGeom prst="rect">
            <a:avLst/>
          </a:prstGeom>
          <a:noFill/>
          <a:ln>
            <a:noFill/>
          </a:ln>
        </p:spPr>
      </p:pic>
      <p:pic>
        <p:nvPicPr>
          <p:cNvPr id="4" name="Afbeelding 8" descr="LEGACY] [GUIDE] - DeepFaceLab 1.0 Guide">
            <a:extLst>
              <a:ext uri="{FF2B5EF4-FFF2-40B4-BE49-F238E27FC236}">
                <a16:creationId xmlns:a16="http://schemas.microsoft.com/office/drawing/2014/main" id="{72B0EA53-7DC8-145E-C36F-4057E4276E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3802" y="1270211"/>
            <a:ext cx="2762250" cy="2835275"/>
          </a:xfrm>
          <a:prstGeom prst="rect">
            <a:avLst/>
          </a:prstGeom>
          <a:noFill/>
          <a:ln>
            <a:noFill/>
          </a:ln>
        </p:spPr>
      </p:pic>
      <p:pic>
        <p:nvPicPr>
          <p:cNvPr id="5" name="Afbeelding 26" descr="Fakelab – A Deepfake Audio Detection Tool">
            <a:extLst>
              <a:ext uri="{FF2B5EF4-FFF2-40B4-BE49-F238E27FC236}">
                <a16:creationId xmlns:a16="http://schemas.microsoft.com/office/drawing/2014/main" id="{8BD9B57B-74A2-BDEB-7D29-445D7CFDA900}"/>
              </a:ext>
            </a:extLst>
          </p:cNvPr>
          <p:cNvPicPr>
            <a:picLocks noChangeAspect="1"/>
          </p:cNvPicPr>
          <p:nvPr/>
        </p:nvPicPr>
        <p:blipFill rotWithShape="1">
          <a:blip r:embed="rId5">
            <a:extLst>
              <a:ext uri="{28A0092B-C50C-407E-A947-70E740481C1C}">
                <a14:useLocalDpi xmlns:a14="http://schemas.microsoft.com/office/drawing/2010/main" val="0"/>
              </a:ext>
            </a:extLst>
          </a:blip>
          <a:srcRect l="2810" t="6492" r="2778" b="6209"/>
          <a:stretch/>
        </p:blipFill>
        <p:spPr bwMode="auto">
          <a:xfrm>
            <a:off x="3512489" y="4092786"/>
            <a:ext cx="5643563" cy="25622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0997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Twitter flooded with deepfakes of Donald Trump resisting arrest | Sky News  Australia">
            <a:extLst>
              <a:ext uri="{FF2B5EF4-FFF2-40B4-BE49-F238E27FC236}">
                <a16:creationId xmlns:a16="http://schemas.microsoft.com/office/drawing/2014/main" id="{7282C493-92BB-6718-3D9D-98CB5A22B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958" y="1270211"/>
            <a:ext cx="8609045" cy="484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00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descr="Deepfakes and elections: A quick guide for electoral stakeholders |  Democracy Reporting International">
            <a:extLst>
              <a:ext uri="{FF2B5EF4-FFF2-40B4-BE49-F238E27FC236}">
                <a16:creationId xmlns:a16="http://schemas.microsoft.com/office/drawing/2014/main" id="{C8092CE4-1CC0-A2F2-0505-1B5280B79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453" y="1101012"/>
            <a:ext cx="9333003" cy="5290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2528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B874339-4D66-9173-EB19-0BF8DF7C4F2D}"/>
              </a:ext>
            </a:extLst>
          </p:cNvPr>
          <p:cNvPicPr>
            <a:picLocks noChangeAspect="1"/>
          </p:cNvPicPr>
          <p:nvPr/>
        </p:nvPicPr>
        <p:blipFill>
          <a:blip r:embed="rId3"/>
          <a:stretch>
            <a:fillRect/>
          </a:stretch>
        </p:blipFill>
        <p:spPr>
          <a:xfrm>
            <a:off x="2727248" y="1386097"/>
            <a:ext cx="8062452" cy="4552335"/>
          </a:xfrm>
          <a:prstGeom prst="rect">
            <a:avLst/>
          </a:prstGeom>
        </p:spPr>
      </p:pic>
    </p:spTree>
    <p:extLst>
      <p:ext uri="{BB962C8B-B14F-4D97-AF65-F5344CB8AC3E}">
        <p14:creationId xmlns:p14="http://schemas.microsoft.com/office/powerpoint/2010/main" val="1138700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New Rohingya Refugee Arrivals in Bangladesh Surge to 270,000 — Radio Free  Asia">
            <a:extLst>
              <a:ext uri="{FF2B5EF4-FFF2-40B4-BE49-F238E27FC236}">
                <a16:creationId xmlns:a16="http://schemas.microsoft.com/office/drawing/2014/main" id="{E50131C7-BCC0-0805-8964-2516F126C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6872" y="909433"/>
            <a:ext cx="7799843" cy="4384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420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37890" name="Picture 2" descr="On the Problem of VR and Addiction">
            <a:extLst>
              <a:ext uri="{FF2B5EF4-FFF2-40B4-BE49-F238E27FC236}">
                <a16:creationId xmlns:a16="http://schemas.microsoft.com/office/drawing/2014/main" id="{E0915032-A2D0-9D92-80D0-160629529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52" y="896644"/>
            <a:ext cx="8400249" cy="4725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6064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Has Pokémon Go Given Augmented Reality a Lift? | Ad Age">
            <a:extLst>
              <a:ext uri="{FF2B5EF4-FFF2-40B4-BE49-F238E27FC236}">
                <a16:creationId xmlns:a16="http://schemas.microsoft.com/office/drawing/2014/main" id="{F4748AC0-2663-B75C-EC58-7CDE6C21D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3053" y="422984"/>
            <a:ext cx="6115050" cy="407670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ow Augmented Reality Creates a Seamless Driving Experience | TomTom Blog">
            <a:extLst>
              <a:ext uri="{FF2B5EF4-FFF2-40B4-BE49-F238E27FC236}">
                <a16:creationId xmlns:a16="http://schemas.microsoft.com/office/drawing/2014/main" id="{FA5C5B80-BDE2-9FFA-6503-132880F1C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002" y="2911875"/>
            <a:ext cx="6699998" cy="351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0969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39938" name="Picture 2" descr="UK accused of 'assisting' covert CIA drone strikes – Channel 4 News">
            <a:extLst>
              <a:ext uri="{FF2B5EF4-FFF2-40B4-BE49-F238E27FC236}">
                <a16:creationId xmlns:a16="http://schemas.microsoft.com/office/drawing/2014/main" id="{2C09CCB0-BC86-FCDF-5777-2A58760B6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4083" y="870011"/>
            <a:ext cx="7784731" cy="4378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933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descr="Smart City Augmented Reality Technology Concept Stock Vector (Royalty Free)  1041158038 | Shutterstock">
            <a:extLst>
              <a:ext uri="{FF2B5EF4-FFF2-40B4-BE49-F238E27FC236}">
                <a16:creationId xmlns:a16="http://schemas.microsoft.com/office/drawing/2014/main" id="{9101A8C6-1156-7022-6407-7E66A638D6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925"/>
          <a:stretch/>
        </p:blipFill>
        <p:spPr bwMode="auto">
          <a:xfrm>
            <a:off x="3834368" y="328474"/>
            <a:ext cx="5551487" cy="638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502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descr="FAT MAN BEAT SABER PRO | Stream Highlights #4 - YouTube">
            <a:extLst>
              <a:ext uri="{FF2B5EF4-FFF2-40B4-BE49-F238E27FC236}">
                <a16:creationId xmlns:a16="http://schemas.microsoft.com/office/drawing/2014/main" id="{91A64351-8997-849D-45A0-4EDC8DD61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1065" y="1131903"/>
            <a:ext cx="8167456" cy="4594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33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Virtual Reality Games and Aggression: Exploring the Evidence">
            <a:extLst>
              <a:ext uri="{FF2B5EF4-FFF2-40B4-BE49-F238E27FC236}">
                <a16:creationId xmlns:a16="http://schemas.microsoft.com/office/drawing/2014/main" id="{9E181A22-3C1A-2DD7-33ED-387A446C7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970" y="1011222"/>
            <a:ext cx="8596544" cy="4835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10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ugmented reality will give us superpowers - Big Think">
            <a:extLst>
              <a:ext uri="{FF2B5EF4-FFF2-40B4-BE49-F238E27FC236}">
                <a16:creationId xmlns:a16="http://schemas.microsoft.com/office/drawing/2014/main" id="{5212FD92-173F-E265-B063-3707F7994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278" y="3698552"/>
            <a:ext cx="5075852" cy="285516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ugmented reality: What is it &amp; how will it affect telecommunications? -  VertiGIS">
            <a:extLst>
              <a:ext uri="{FF2B5EF4-FFF2-40B4-BE49-F238E27FC236}">
                <a16:creationId xmlns:a16="http://schemas.microsoft.com/office/drawing/2014/main" id="{B8518902-0F0D-1EE1-BAD1-FB7008CB2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952" y="3607868"/>
            <a:ext cx="4253982" cy="2835988"/>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Augmented Reality Glasses: Things to know about top AR glasses in 2021">
            <a:extLst>
              <a:ext uri="{FF2B5EF4-FFF2-40B4-BE49-F238E27FC236}">
                <a16:creationId xmlns:a16="http://schemas.microsoft.com/office/drawing/2014/main" id="{42DAEEBE-A4F3-2974-34A5-7154D5C676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2873" y="219831"/>
            <a:ext cx="6783734" cy="2939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8563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44034" name="Picture 2" descr="Long Term Effects - HIPAA Secure Now!">
            <a:extLst>
              <a:ext uri="{FF2B5EF4-FFF2-40B4-BE49-F238E27FC236}">
                <a16:creationId xmlns:a16="http://schemas.microsoft.com/office/drawing/2014/main" id="{4044ED16-F6D2-4CBE-C272-2EBFABE86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236" y="1140286"/>
            <a:ext cx="8162278" cy="4761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8365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ociety Images - Free Download on Freepik">
            <a:extLst>
              <a:ext uri="{FF2B5EF4-FFF2-40B4-BE49-F238E27FC236}">
                <a16:creationId xmlns:a16="http://schemas.microsoft.com/office/drawing/2014/main" id="{CAEAA83C-A1A5-FD17-F44A-5FC412ECD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79" y="0"/>
            <a:ext cx="3584359" cy="2867487"/>
          </a:xfrm>
          <a:prstGeom prst="rect">
            <a:avLst/>
          </a:prstGeom>
          <a:noFill/>
          <a:extLst>
            <a:ext uri="{909E8E84-426E-40DD-AFC4-6F175D3DCCD1}">
              <a14:hiddenFill xmlns:a14="http://schemas.microsoft.com/office/drawing/2010/main">
                <a:solidFill>
                  <a:srgbClr val="FFFFFF"/>
                </a:solidFill>
              </a14:hiddenFill>
            </a:ext>
          </a:extLst>
        </p:spPr>
      </p:pic>
      <p:pic>
        <p:nvPicPr>
          <p:cNvPr id="48130" name="Picture 2" descr="Democracy - Our World in Data">
            <a:extLst>
              <a:ext uri="{FF2B5EF4-FFF2-40B4-BE49-F238E27FC236}">
                <a16:creationId xmlns:a16="http://schemas.microsoft.com/office/drawing/2014/main" id="{5A53B39A-15D0-DD30-C61B-D3FBFECD5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538" y="228271"/>
            <a:ext cx="6688400" cy="3500959"/>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Justice delayed: Courts overwhelmed by pandemic backlog - CalMatters">
            <a:extLst>
              <a:ext uri="{FF2B5EF4-FFF2-40B4-BE49-F238E27FC236}">
                <a16:creationId xmlns:a16="http://schemas.microsoft.com/office/drawing/2014/main" id="{68C6237E-8DB2-3BDB-A5F3-8B524A984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153" y="2450237"/>
            <a:ext cx="4888666" cy="3258105"/>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a:extLst>
              <a:ext uri="{FF2B5EF4-FFF2-40B4-BE49-F238E27FC236}">
                <a16:creationId xmlns:a16="http://schemas.microsoft.com/office/drawing/2014/main" id="{AFE03098-3836-B51E-741D-79F27FFC4F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043"/>
          <a:stretch/>
        </p:blipFill>
        <p:spPr bwMode="auto">
          <a:xfrm>
            <a:off x="3926203" y="4347640"/>
            <a:ext cx="4067175" cy="2282089"/>
          </a:xfrm>
          <a:prstGeom prst="rect">
            <a:avLst/>
          </a:prstGeom>
          <a:noFill/>
          <a:extLst>
            <a:ext uri="{909E8E84-426E-40DD-AFC4-6F175D3DCCD1}">
              <a14:hiddenFill xmlns:a14="http://schemas.microsoft.com/office/drawing/2010/main">
                <a:solidFill>
                  <a:srgbClr val="FFFFFF"/>
                </a:solidFill>
              </a14:hiddenFill>
            </a:ext>
          </a:extLst>
        </p:spPr>
      </p:pic>
      <p:pic>
        <p:nvPicPr>
          <p:cNvPr id="48136" name="Picture 8" descr="The Pros &amp; Cons of Traditional Media - MindEcology">
            <a:extLst>
              <a:ext uri="{FF2B5EF4-FFF2-40B4-BE49-F238E27FC236}">
                <a16:creationId xmlns:a16="http://schemas.microsoft.com/office/drawing/2014/main" id="{3F8885B9-37B1-BB7F-63E4-4B9951BCEC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2154" y="1687366"/>
            <a:ext cx="4171693" cy="3128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193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ociety Images - Free Download on Freepik">
            <a:extLst>
              <a:ext uri="{FF2B5EF4-FFF2-40B4-BE49-F238E27FC236}">
                <a16:creationId xmlns:a16="http://schemas.microsoft.com/office/drawing/2014/main" id="{CAEAA83C-A1A5-FD17-F44A-5FC412ECD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79" y="0"/>
            <a:ext cx="3584359" cy="2867487"/>
          </a:xfrm>
          <a:prstGeom prst="rect">
            <a:avLst/>
          </a:prstGeom>
          <a:noFill/>
          <a:extLst>
            <a:ext uri="{909E8E84-426E-40DD-AFC4-6F175D3DCCD1}">
              <a14:hiddenFill xmlns:a14="http://schemas.microsoft.com/office/drawing/2010/main">
                <a:solidFill>
                  <a:srgbClr val="FFFFFF"/>
                </a:solidFill>
              </a14:hiddenFill>
            </a:ext>
          </a:extLst>
        </p:spPr>
      </p:pic>
      <p:pic>
        <p:nvPicPr>
          <p:cNvPr id="47106" name="Picture 2" descr="Frontiers | Child-Robot Interactions for Second Language Tutoring to  Preschool Children">
            <a:extLst>
              <a:ext uri="{FF2B5EF4-FFF2-40B4-BE49-F238E27FC236}">
                <a16:creationId xmlns:a16="http://schemas.microsoft.com/office/drawing/2014/main" id="{D414D355-F418-5074-9B1A-0FF221E66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3233" y="289726"/>
            <a:ext cx="3810000" cy="2562225"/>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omepage • Robot Love">
            <a:extLst>
              <a:ext uri="{FF2B5EF4-FFF2-40B4-BE49-F238E27FC236}">
                <a16:creationId xmlns:a16="http://schemas.microsoft.com/office/drawing/2014/main" id="{20477A6D-98DB-F0B3-D9B9-16523B8282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7592" y="861134"/>
            <a:ext cx="3700818" cy="4345619"/>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Falling In Love With A Robot: Could A Robot Ever Be Mistaken For A Human?">
            <a:extLst>
              <a:ext uri="{FF2B5EF4-FFF2-40B4-BE49-F238E27FC236}">
                <a16:creationId xmlns:a16="http://schemas.microsoft.com/office/drawing/2014/main" id="{B9675445-6FFC-CD25-C415-0C4BE520D4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590" y="3033943"/>
            <a:ext cx="5026980" cy="3351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9305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ociety Images - Free Download on Freepik">
            <a:extLst>
              <a:ext uri="{FF2B5EF4-FFF2-40B4-BE49-F238E27FC236}">
                <a16:creationId xmlns:a16="http://schemas.microsoft.com/office/drawing/2014/main" id="{CAEAA83C-A1A5-FD17-F44A-5FC412ECD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79" y="0"/>
            <a:ext cx="3584359" cy="2867487"/>
          </a:xfrm>
          <a:prstGeom prst="rect">
            <a:avLst/>
          </a:prstGeom>
          <a:noFill/>
          <a:extLst>
            <a:ext uri="{909E8E84-426E-40DD-AFC4-6F175D3DCCD1}">
              <a14:hiddenFill xmlns:a14="http://schemas.microsoft.com/office/drawing/2010/main">
                <a:solidFill>
                  <a:srgbClr val="FFFFFF"/>
                </a:solidFill>
              </a14:hiddenFill>
            </a:ext>
          </a:extLst>
        </p:spPr>
      </p:pic>
      <p:pic>
        <p:nvPicPr>
          <p:cNvPr id="46082" name="Picture 2" descr="Robot pets and VR headsets can reduce older adults' loneliness. So why  don't they? | Mint">
            <a:extLst>
              <a:ext uri="{FF2B5EF4-FFF2-40B4-BE49-F238E27FC236}">
                <a16:creationId xmlns:a16="http://schemas.microsoft.com/office/drawing/2014/main" id="{5FD43ABB-E87E-49D0-ED3D-74EC8C83F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300" y="398848"/>
            <a:ext cx="5715000" cy="3219450"/>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mt: a child stranded on a lush forested alien planet with his robot  companion who carries all his memories">
            <a:extLst>
              <a:ext uri="{FF2B5EF4-FFF2-40B4-BE49-F238E27FC236}">
                <a16:creationId xmlns:a16="http://schemas.microsoft.com/office/drawing/2014/main" id="{EB7DBE8E-81E8-6844-10EB-8F4C0FD83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044" y="2232733"/>
            <a:ext cx="3861786" cy="3861786"/>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descr="Barney the Swiss robot bartender ready to shake up cocktails">
            <a:extLst>
              <a:ext uri="{FF2B5EF4-FFF2-40B4-BE49-F238E27FC236}">
                <a16:creationId xmlns:a16="http://schemas.microsoft.com/office/drawing/2014/main" id="{91E7508F-5950-1182-E564-AF07BAE82E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9903" y="3298702"/>
            <a:ext cx="4861053" cy="3239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894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6322" name="Picture 2" descr="Do Robots Deserve Human Rights? | Discover Magazine">
            <a:extLst>
              <a:ext uri="{FF2B5EF4-FFF2-40B4-BE49-F238E27FC236}">
                <a16:creationId xmlns:a16="http://schemas.microsoft.com/office/drawing/2014/main" id="{9D6977E0-AAB9-4AB6-A065-A61D04E55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1366838"/>
            <a:ext cx="6191250" cy="412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378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50CD-BEBB-402C-B69C-BED2F0B2F842}"/>
              </a:ext>
            </a:extLst>
          </p:cNvPr>
          <p:cNvSpPr>
            <a:spLocks noGrp="1"/>
          </p:cNvSpPr>
          <p:nvPr>
            <p:ph type="title"/>
          </p:nvPr>
        </p:nvSpPr>
        <p:spPr/>
        <p:txBody>
          <a:bodyPr/>
          <a:lstStyle/>
          <a:p>
            <a:r>
              <a:rPr lang="en-US" dirty="0" err="1"/>
              <a:t>filmpjes</a:t>
            </a:r>
            <a:endParaRPr lang="nl-NL" dirty="0"/>
          </a:p>
        </p:txBody>
      </p:sp>
      <p:sp>
        <p:nvSpPr>
          <p:cNvPr id="3" name="Content Placeholder 2">
            <a:extLst>
              <a:ext uri="{FF2B5EF4-FFF2-40B4-BE49-F238E27FC236}">
                <a16:creationId xmlns:a16="http://schemas.microsoft.com/office/drawing/2014/main" id="{3E5750F3-029F-8410-4B05-75127A62667A}"/>
              </a:ext>
            </a:extLst>
          </p:cNvPr>
          <p:cNvSpPr>
            <a:spLocks noGrp="1"/>
          </p:cNvSpPr>
          <p:nvPr>
            <p:ph idx="1"/>
          </p:nvPr>
        </p:nvSpPr>
        <p:spPr/>
        <p:txBody>
          <a:bodyPr/>
          <a:lstStyle/>
          <a:p>
            <a:r>
              <a:rPr lang="nl-NL" dirty="0"/>
              <a:t>https://www.youtube.com/watch?v=cQ54GDm1eL0</a:t>
            </a:r>
          </a:p>
        </p:txBody>
      </p:sp>
    </p:spTree>
    <p:extLst>
      <p:ext uri="{BB962C8B-B14F-4D97-AF65-F5344CB8AC3E}">
        <p14:creationId xmlns:p14="http://schemas.microsoft.com/office/powerpoint/2010/main" val="29735538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BBD7-E1FE-DBE7-F3CD-33F1929CB30D}"/>
              </a:ext>
            </a:extLst>
          </p:cNvPr>
          <p:cNvSpPr>
            <a:spLocks noGrp="1"/>
          </p:cNvSpPr>
          <p:nvPr>
            <p:ph type="title"/>
          </p:nvPr>
        </p:nvSpPr>
        <p:spPr/>
        <p:txBody>
          <a:bodyPr/>
          <a:lstStyle/>
          <a:p>
            <a:r>
              <a:rPr lang="en-US" dirty="0" err="1"/>
              <a:t>filmpjes</a:t>
            </a:r>
            <a:endParaRPr lang="nl-NL" dirty="0"/>
          </a:p>
        </p:txBody>
      </p:sp>
      <p:sp>
        <p:nvSpPr>
          <p:cNvPr id="3" name="Content Placeholder 2">
            <a:extLst>
              <a:ext uri="{FF2B5EF4-FFF2-40B4-BE49-F238E27FC236}">
                <a16:creationId xmlns:a16="http://schemas.microsoft.com/office/drawing/2014/main" id="{747F9453-11A2-2805-759F-7C9E1AB08434}"/>
              </a:ext>
            </a:extLst>
          </p:cNvPr>
          <p:cNvSpPr>
            <a:spLocks noGrp="1"/>
          </p:cNvSpPr>
          <p:nvPr>
            <p:ph idx="1"/>
          </p:nvPr>
        </p:nvSpPr>
        <p:spPr/>
        <p:txBody>
          <a:bodyPr/>
          <a:lstStyle/>
          <a:p>
            <a:r>
              <a:rPr lang="nl-NL" dirty="0"/>
              <a:t>https://www.youtube.com/watch?v=GgPCt2kzB2I</a:t>
            </a:r>
          </a:p>
        </p:txBody>
      </p:sp>
    </p:spTree>
    <p:extLst>
      <p:ext uri="{BB962C8B-B14F-4D97-AF65-F5344CB8AC3E}">
        <p14:creationId xmlns:p14="http://schemas.microsoft.com/office/powerpoint/2010/main" val="13942172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01CC0-151B-65A5-E078-68A9D591CB08}"/>
              </a:ext>
            </a:extLst>
          </p:cNvPr>
          <p:cNvSpPr>
            <a:spLocks noGrp="1"/>
          </p:cNvSpPr>
          <p:nvPr>
            <p:ph type="title"/>
          </p:nvPr>
        </p:nvSpPr>
        <p:spPr>
          <a:xfrm>
            <a:off x="1141414" y="233957"/>
            <a:ext cx="9905998" cy="1478570"/>
          </a:xfrm>
        </p:spPr>
        <p:txBody>
          <a:bodyPr/>
          <a:lstStyle/>
          <a:p>
            <a:r>
              <a:rPr lang="nl-NL" dirty="0"/>
              <a:t>Kansen van AI voor de gemeente</a:t>
            </a:r>
          </a:p>
        </p:txBody>
      </p:sp>
      <p:sp>
        <p:nvSpPr>
          <p:cNvPr id="3" name="Tijdelijke aanduiding voor inhoud 2">
            <a:extLst>
              <a:ext uri="{FF2B5EF4-FFF2-40B4-BE49-F238E27FC236}">
                <a16:creationId xmlns:a16="http://schemas.microsoft.com/office/drawing/2014/main" id="{E1F14673-CDD6-9712-CC95-EE1925745A5C}"/>
              </a:ext>
            </a:extLst>
          </p:cNvPr>
          <p:cNvSpPr>
            <a:spLocks noGrp="1"/>
          </p:cNvSpPr>
          <p:nvPr>
            <p:ph idx="1"/>
          </p:nvPr>
        </p:nvSpPr>
        <p:spPr>
          <a:xfrm>
            <a:off x="1141413" y="1632247"/>
            <a:ext cx="9905999" cy="4862557"/>
          </a:xfrm>
        </p:spPr>
        <p:txBody>
          <a:bodyPr>
            <a:normAutofit/>
          </a:bodyPr>
          <a:lstStyle/>
          <a:p>
            <a:r>
              <a:rPr lang="nl-NL" dirty="0"/>
              <a:t>Beslisbomen bij besluitvorming transparant maken</a:t>
            </a:r>
          </a:p>
          <a:p>
            <a:r>
              <a:rPr lang="nl-NL" dirty="0"/>
              <a:t>Speeches en stukken laten schrijven door </a:t>
            </a:r>
            <a:r>
              <a:rPr lang="nl-NL" dirty="0" err="1"/>
              <a:t>ChatGPT</a:t>
            </a:r>
            <a:endParaRPr lang="nl-NL" dirty="0"/>
          </a:p>
          <a:p>
            <a:r>
              <a:rPr lang="nl-NL" dirty="0"/>
              <a:t>Ambtenaren die door </a:t>
            </a:r>
            <a:r>
              <a:rPr lang="nl-NL" dirty="0" err="1"/>
              <a:t>deepfake</a:t>
            </a:r>
            <a:r>
              <a:rPr lang="nl-NL" dirty="0"/>
              <a:t> technologie alle talen kunnen spreken, burgermeester die burgers in vele talen kan adresseren, stukken die automatisch naar het Arabisch, Oekraïens, Turks en andere talen kunnen worden vertaald</a:t>
            </a:r>
          </a:p>
          <a:p>
            <a:r>
              <a:rPr lang="nl-NL" dirty="0"/>
              <a:t>Politieagenten met AR brillen (facial </a:t>
            </a:r>
            <a:r>
              <a:rPr lang="nl-NL" dirty="0" err="1"/>
              <a:t>recognition</a:t>
            </a:r>
            <a:r>
              <a:rPr lang="nl-NL" dirty="0"/>
              <a:t>/</a:t>
            </a:r>
            <a:r>
              <a:rPr lang="nl-NL" dirty="0" err="1"/>
              <a:t>emotion</a:t>
            </a:r>
            <a:r>
              <a:rPr lang="nl-NL" dirty="0"/>
              <a:t> </a:t>
            </a:r>
            <a:r>
              <a:rPr lang="nl-NL" dirty="0" err="1"/>
              <a:t>recognition</a:t>
            </a:r>
            <a:r>
              <a:rPr lang="nl-NL" dirty="0"/>
              <a:t>)</a:t>
            </a:r>
          </a:p>
          <a:p>
            <a:r>
              <a:rPr lang="nl-NL" dirty="0"/>
              <a:t>Robots in de zorg en bij probleemgezinnen inzetten om te ondersteunen</a:t>
            </a:r>
          </a:p>
          <a:p>
            <a:r>
              <a:rPr lang="nl-NL" dirty="0"/>
              <a:t>Schoonmaak van gebouwen door robots laten doen </a:t>
            </a:r>
          </a:p>
          <a:p>
            <a:endParaRPr lang="nl-NL" dirty="0"/>
          </a:p>
        </p:txBody>
      </p:sp>
    </p:spTree>
    <p:extLst>
      <p:ext uri="{BB962C8B-B14F-4D97-AF65-F5344CB8AC3E}">
        <p14:creationId xmlns:p14="http://schemas.microsoft.com/office/powerpoint/2010/main" val="26740472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FF4EB1-70F8-AFC7-63A0-7845B05DA03D}"/>
              </a:ext>
            </a:extLst>
          </p:cNvPr>
          <p:cNvSpPr>
            <a:spLocks noGrp="1"/>
          </p:cNvSpPr>
          <p:nvPr>
            <p:ph type="title"/>
          </p:nvPr>
        </p:nvSpPr>
        <p:spPr/>
        <p:txBody>
          <a:bodyPr/>
          <a:lstStyle/>
          <a:p>
            <a:r>
              <a:rPr lang="nl-NL" dirty="0"/>
              <a:t>Kansen van AI voor de gemeente</a:t>
            </a:r>
          </a:p>
        </p:txBody>
      </p:sp>
      <p:sp>
        <p:nvSpPr>
          <p:cNvPr id="3" name="Tijdelijke aanduiding voor inhoud 2">
            <a:extLst>
              <a:ext uri="{FF2B5EF4-FFF2-40B4-BE49-F238E27FC236}">
                <a16:creationId xmlns:a16="http://schemas.microsoft.com/office/drawing/2014/main" id="{655A3DC5-BCAB-8A68-CEF8-0172D59525B2}"/>
              </a:ext>
            </a:extLst>
          </p:cNvPr>
          <p:cNvSpPr>
            <a:spLocks noGrp="1"/>
          </p:cNvSpPr>
          <p:nvPr>
            <p:ph idx="1"/>
          </p:nvPr>
        </p:nvSpPr>
        <p:spPr>
          <a:xfrm>
            <a:off x="1141412" y="2249486"/>
            <a:ext cx="9905999" cy="3989995"/>
          </a:xfrm>
        </p:spPr>
        <p:txBody>
          <a:bodyPr>
            <a:normAutofit fontScale="85000" lnSpcReduction="10000"/>
          </a:bodyPr>
          <a:lstStyle/>
          <a:p>
            <a:r>
              <a:rPr lang="nl-NL" dirty="0"/>
              <a:t>Prostitutie verbieden en vervangen door seksrobots (tegengaan vrouwenhandel en uitbuiting)</a:t>
            </a:r>
          </a:p>
          <a:p>
            <a:r>
              <a:rPr lang="nl-NL" dirty="0"/>
              <a:t>Bejaarden en mensen met beperkingen seksleven teruggeven door middel van seksrobots/VR-seks </a:t>
            </a:r>
          </a:p>
          <a:p>
            <a:r>
              <a:rPr lang="nl-NL" dirty="0"/>
              <a:t>Leerervaringen op scholen leuker en interactiever maken door </a:t>
            </a:r>
            <a:r>
              <a:rPr lang="nl-NL" dirty="0" err="1"/>
              <a:t>Deepfakes</a:t>
            </a:r>
            <a:r>
              <a:rPr lang="nl-NL" dirty="0"/>
              <a:t>, AR en VR</a:t>
            </a:r>
          </a:p>
          <a:p>
            <a:r>
              <a:rPr lang="nl-NL" dirty="0"/>
              <a:t>Leesvaardigheid en –plezier vergoten door AR-brillen</a:t>
            </a:r>
          </a:p>
          <a:p>
            <a:r>
              <a:rPr lang="nl-NL" dirty="0"/>
              <a:t>Kansarmen, mensen met een beperking VR-vakanties gunnen</a:t>
            </a:r>
          </a:p>
          <a:p>
            <a:r>
              <a:rPr lang="nl-NL" dirty="0"/>
              <a:t>Mensen van de technische dienst ondersteunen door middel van AR</a:t>
            </a:r>
          </a:p>
          <a:p>
            <a:r>
              <a:rPr lang="nl-NL" dirty="0"/>
              <a:t>Bewegen stimuleren door AR-</a:t>
            </a:r>
            <a:r>
              <a:rPr lang="nl-NL" dirty="0" err="1"/>
              <a:t>fun</a:t>
            </a:r>
            <a:r>
              <a:rPr lang="nl-NL" dirty="0"/>
              <a:t> routes te plannen (bv je moet een </a:t>
            </a:r>
            <a:r>
              <a:rPr lang="nl-NL" dirty="0" err="1"/>
              <a:t>pokemon</a:t>
            </a:r>
            <a:r>
              <a:rPr lang="nl-NL" dirty="0"/>
              <a:t> in het bos achterna rennen/AR-speurtocht)</a:t>
            </a:r>
          </a:p>
        </p:txBody>
      </p:sp>
    </p:spTree>
    <p:extLst>
      <p:ext uri="{BB962C8B-B14F-4D97-AF65-F5344CB8AC3E}">
        <p14:creationId xmlns:p14="http://schemas.microsoft.com/office/powerpoint/2010/main" val="29457854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01CC0-151B-65A5-E078-68A9D591CB08}"/>
              </a:ext>
            </a:extLst>
          </p:cNvPr>
          <p:cNvSpPr>
            <a:spLocks noGrp="1"/>
          </p:cNvSpPr>
          <p:nvPr>
            <p:ph type="title"/>
          </p:nvPr>
        </p:nvSpPr>
        <p:spPr/>
        <p:txBody>
          <a:bodyPr/>
          <a:lstStyle/>
          <a:p>
            <a:r>
              <a:rPr lang="nl-NL" dirty="0"/>
              <a:t>Risico’s van AI voor de gemeente</a:t>
            </a:r>
          </a:p>
        </p:txBody>
      </p:sp>
      <p:sp>
        <p:nvSpPr>
          <p:cNvPr id="3" name="Tijdelijke aanduiding voor inhoud 2">
            <a:extLst>
              <a:ext uri="{FF2B5EF4-FFF2-40B4-BE49-F238E27FC236}">
                <a16:creationId xmlns:a16="http://schemas.microsoft.com/office/drawing/2014/main" id="{E1F14673-CDD6-9712-CC95-EE1925745A5C}"/>
              </a:ext>
            </a:extLst>
          </p:cNvPr>
          <p:cNvSpPr>
            <a:spLocks noGrp="1"/>
          </p:cNvSpPr>
          <p:nvPr>
            <p:ph idx="1"/>
          </p:nvPr>
        </p:nvSpPr>
        <p:spPr>
          <a:xfrm>
            <a:off x="1141412" y="1862983"/>
            <a:ext cx="9905999" cy="4503634"/>
          </a:xfrm>
        </p:spPr>
        <p:txBody>
          <a:bodyPr>
            <a:normAutofit/>
          </a:bodyPr>
          <a:lstStyle/>
          <a:p>
            <a:r>
              <a:rPr lang="nl-NL" dirty="0"/>
              <a:t>Bias en Discriminatie van AI</a:t>
            </a:r>
          </a:p>
          <a:p>
            <a:r>
              <a:rPr lang="nl-NL" dirty="0"/>
              <a:t>Fabulerende AI &amp; black box</a:t>
            </a:r>
          </a:p>
          <a:p>
            <a:r>
              <a:rPr lang="nl-NL" dirty="0"/>
              <a:t>Bevestiging van communis opinio</a:t>
            </a:r>
          </a:p>
          <a:p>
            <a:r>
              <a:rPr lang="nl-NL" dirty="0"/>
              <a:t>Feedback loop en Mattheus effect</a:t>
            </a:r>
          </a:p>
          <a:p>
            <a:r>
              <a:rPr lang="nl-NL" dirty="0"/>
              <a:t>Reductie van menselijk contact kan leiden tot vervreemding &amp; kinderen kunnen vereenzamen</a:t>
            </a:r>
          </a:p>
          <a:p>
            <a:endParaRPr lang="nl-NL" dirty="0"/>
          </a:p>
          <a:p>
            <a:endParaRPr lang="nl-NL" dirty="0"/>
          </a:p>
        </p:txBody>
      </p:sp>
    </p:spTree>
    <p:extLst>
      <p:ext uri="{BB962C8B-B14F-4D97-AF65-F5344CB8AC3E}">
        <p14:creationId xmlns:p14="http://schemas.microsoft.com/office/powerpoint/2010/main" val="3265556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76" y="172179"/>
            <a:ext cx="4255538" cy="239374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ave automatic virtual environment - Wikipedia">
            <a:extLst>
              <a:ext uri="{FF2B5EF4-FFF2-40B4-BE49-F238E27FC236}">
                <a16:creationId xmlns:a16="http://schemas.microsoft.com/office/drawing/2014/main" id="{46553603-3F7C-0E86-363E-C3C6FD805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5387" y="1110343"/>
            <a:ext cx="6357257" cy="4767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532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F874FC-68B9-9952-18C2-0B0430875F01}"/>
              </a:ext>
            </a:extLst>
          </p:cNvPr>
          <p:cNvSpPr>
            <a:spLocks noGrp="1"/>
          </p:cNvSpPr>
          <p:nvPr>
            <p:ph type="title"/>
          </p:nvPr>
        </p:nvSpPr>
        <p:spPr/>
        <p:txBody>
          <a:bodyPr/>
          <a:lstStyle/>
          <a:p>
            <a:r>
              <a:rPr lang="nl-NL" dirty="0"/>
              <a:t>Risico’s van AI voor de gemeente</a:t>
            </a:r>
          </a:p>
        </p:txBody>
      </p:sp>
      <p:sp>
        <p:nvSpPr>
          <p:cNvPr id="3" name="Tijdelijke aanduiding voor inhoud 2">
            <a:extLst>
              <a:ext uri="{FF2B5EF4-FFF2-40B4-BE49-F238E27FC236}">
                <a16:creationId xmlns:a16="http://schemas.microsoft.com/office/drawing/2014/main" id="{C5D628E5-B0D3-6113-A7FA-957C1DD6D8BC}"/>
              </a:ext>
            </a:extLst>
          </p:cNvPr>
          <p:cNvSpPr>
            <a:spLocks noGrp="1"/>
          </p:cNvSpPr>
          <p:nvPr>
            <p:ph idx="1"/>
          </p:nvPr>
        </p:nvSpPr>
        <p:spPr/>
        <p:txBody>
          <a:bodyPr/>
          <a:lstStyle/>
          <a:p>
            <a:r>
              <a:rPr lang="nl-NL" dirty="0"/>
              <a:t>Burgers kunnen </a:t>
            </a:r>
            <a:r>
              <a:rPr lang="nl-NL" dirty="0" err="1"/>
              <a:t>deepfake</a:t>
            </a:r>
            <a:r>
              <a:rPr lang="nl-NL" dirty="0"/>
              <a:t> materiaal aan de gemeente toesturen</a:t>
            </a:r>
          </a:p>
          <a:p>
            <a:r>
              <a:rPr lang="nl-NL" dirty="0"/>
              <a:t>Toenemend aantal bezwaarschriften door </a:t>
            </a:r>
            <a:r>
              <a:rPr lang="nl-NL" dirty="0" err="1"/>
              <a:t>Chatgpt</a:t>
            </a:r>
            <a:endParaRPr lang="nl-NL" dirty="0"/>
          </a:p>
          <a:p>
            <a:r>
              <a:rPr lang="nl-NL" dirty="0"/>
              <a:t>Burgers die elkaars rechten schenden, bv </a:t>
            </a:r>
            <a:r>
              <a:rPr lang="nl-NL" dirty="0" err="1"/>
              <a:t>Deepporn</a:t>
            </a:r>
            <a:r>
              <a:rPr lang="nl-NL" dirty="0"/>
              <a:t>, AR-naakt brillen; burgers die de rechten van ambtenaren/B&amp;W schenden</a:t>
            </a:r>
          </a:p>
          <a:p>
            <a:r>
              <a:rPr lang="nl-NL" dirty="0"/>
              <a:t>Kinderen die minder lezen/schrijven door het gebruik van AI</a:t>
            </a:r>
          </a:p>
          <a:p>
            <a:r>
              <a:rPr lang="nl-NL" dirty="0" err="1"/>
              <a:t>Hacks</a:t>
            </a:r>
            <a:r>
              <a:rPr lang="nl-NL" dirty="0"/>
              <a:t> van robots/systemen</a:t>
            </a:r>
          </a:p>
          <a:p>
            <a:endParaRPr lang="nl-NL" dirty="0"/>
          </a:p>
        </p:txBody>
      </p:sp>
    </p:spTree>
    <p:extLst>
      <p:ext uri="{BB962C8B-B14F-4D97-AF65-F5344CB8AC3E}">
        <p14:creationId xmlns:p14="http://schemas.microsoft.com/office/powerpoint/2010/main" val="8863173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hould we use questions to teach? – Part 1 | ...to the real.">
            <a:extLst>
              <a:ext uri="{FF2B5EF4-FFF2-40B4-BE49-F238E27FC236}">
                <a16:creationId xmlns:a16="http://schemas.microsoft.com/office/drawing/2014/main" id="{D5014803-663B-1130-A6EF-6230B8752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5675" y="639193"/>
            <a:ext cx="5766786" cy="5766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382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nn na Hotel Akasaka (Robot Hotel) - The Best Japan">
            <a:extLst>
              <a:ext uri="{FF2B5EF4-FFF2-40B4-BE49-F238E27FC236}">
                <a16:creationId xmlns:a16="http://schemas.microsoft.com/office/drawing/2014/main" id="{FC47F727-2FF5-FF80-C4E7-EF52F70F4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97536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424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ow Robot Taxis Will Change Transportation">
            <a:extLst>
              <a:ext uri="{FF2B5EF4-FFF2-40B4-BE49-F238E27FC236}">
                <a16:creationId xmlns:a16="http://schemas.microsoft.com/office/drawing/2014/main" id="{2800A483-D2DE-EEA0-57C1-C6E981962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209" y="0"/>
            <a:ext cx="5042597" cy="378010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ow, A Humanoid Robot Will Be Your Tour Guide In Japan - Outlook Traveller">
            <a:extLst>
              <a:ext uri="{FF2B5EF4-FFF2-40B4-BE49-F238E27FC236}">
                <a16:creationId xmlns:a16="http://schemas.microsoft.com/office/drawing/2014/main" id="{312C3D72-49A3-7B9C-F1EB-036B0FEFDD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4332" y="2915815"/>
            <a:ext cx="6380468" cy="365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372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ow Have Humanoid Robots Been Effective in Supporting our Healthcare  Workers during COVID-19? | Aldebaran">
            <a:extLst>
              <a:ext uri="{FF2B5EF4-FFF2-40B4-BE49-F238E27FC236}">
                <a16:creationId xmlns:a16="http://schemas.microsoft.com/office/drawing/2014/main" id="{CC24C633-FDE3-AC2E-261D-5651A2D5D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436" y="372447"/>
            <a:ext cx="62865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bots to be used in UK care homes to help reduce loneliness | Social care  | The Guardian">
            <a:extLst>
              <a:ext uri="{FF2B5EF4-FFF2-40B4-BE49-F238E27FC236}">
                <a16:creationId xmlns:a16="http://schemas.microsoft.com/office/drawing/2014/main" id="{D811D075-6142-5EA6-8F29-09EACBD38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6611" y="3628053"/>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0841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8</TotalTime>
  <Words>575</Words>
  <Application>Microsoft Office PowerPoint</Application>
  <PresentationFormat>Breedbeeld</PresentationFormat>
  <Paragraphs>39</Paragraphs>
  <Slides>61</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61</vt:i4>
      </vt:variant>
    </vt:vector>
  </HeadingPairs>
  <TitlesOfParts>
    <vt:vector size="65" baseType="lpstr">
      <vt:lpstr>Arial</vt:lpstr>
      <vt:lpstr>Calibri</vt:lpstr>
      <vt:lpstr>Tw Cen MT</vt:lpstr>
      <vt:lpstr>Circuit</vt:lpstr>
      <vt:lpstr>Generative AI &amp; regulering</vt:lpstr>
      <vt:lpstr>Bart van der Sloot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filmpjes</vt:lpstr>
      <vt:lpstr>filmpjes</vt:lpstr>
      <vt:lpstr>Kansen van AI voor de gemeente</vt:lpstr>
      <vt:lpstr>Kansen van AI voor de gemeente</vt:lpstr>
      <vt:lpstr>Risico’s van AI voor de gemeente</vt:lpstr>
      <vt:lpstr>Risico’s van AI voor de gemeente</vt:lpstr>
      <vt:lpstr>PowerPoint-presentatie</vt:lpstr>
    </vt:vector>
  </TitlesOfParts>
  <Company>Tilburg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Gamifying Life &amp; the Darker Sides of Technology</dc:title>
  <dc:creator>Bart van der Sloot</dc:creator>
  <cp:lastModifiedBy>Bart Van der Sloot</cp:lastModifiedBy>
  <cp:revision>32</cp:revision>
  <dcterms:created xsi:type="dcterms:W3CDTF">2023-05-10T15:40:10Z</dcterms:created>
  <dcterms:modified xsi:type="dcterms:W3CDTF">2023-10-02T10:02:28Z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29f4804-9ab0-4527-a877-f7a87100f5fc_Enabled">
    <vt:lpwstr>true</vt:lpwstr>
  </property>
  <property fmtid="{D5CDD505-2E9C-101B-9397-08002B2CF9AE}" pid="3" name="MSIP_Label_b29f4804-9ab0-4527-a877-f7a87100f5fc_SetDate">
    <vt:lpwstr>2023-05-12T14:33:55Z</vt:lpwstr>
  </property>
  <property fmtid="{D5CDD505-2E9C-101B-9397-08002B2CF9AE}" pid="4" name="MSIP_Label_b29f4804-9ab0-4527-a877-f7a87100f5fc_Method">
    <vt:lpwstr>Standard</vt:lpwstr>
  </property>
  <property fmtid="{D5CDD505-2E9C-101B-9397-08002B2CF9AE}" pid="5" name="MSIP_Label_b29f4804-9ab0-4527-a877-f7a87100f5fc_Name">
    <vt:lpwstr>General</vt:lpwstr>
  </property>
  <property fmtid="{D5CDD505-2E9C-101B-9397-08002B2CF9AE}" pid="6" name="MSIP_Label_b29f4804-9ab0-4527-a877-f7a87100f5fc_SiteId">
    <vt:lpwstr>7a5561df-6599-4898-8a20-cce41db3b44f</vt:lpwstr>
  </property>
  <property fmtid="{D5CDD505-2E9C-101B-9397-08002B2CF9AE}" pid="7" name="MSIP_Label_b29f4804-9ab0-4527-a877-f7a87100f5fc_ActionId">
    <vt:lpwstr>f57c7477-1440-4d05-a534-9093e8330d2c</vt:lpwstr>
  </property>
  <property fmtid="{D5CDD505-2E9C-101B-9397-08002B2CF9AE}" pid="8" name="MSIP_Label_b29f4804-9ab0-4527-a877-f7a87100f5fc_ContentBits">
    <vt:lpwstr>0</vt:lpwstr>
  </property>
</Properties>
</file>