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303" r:id="rId4"/>
    <p:sldId id="304" r:id="rId5"/>
    <p:sldId id="305" r:id="rId6"/>
    <p:sldId id="306" r:id="rId7"/>
    <p:sldId id="307" r:id="rId8"/>
    <p:sldId id="308" r:id="rId9"/>
    <p:sldId id="309" r:id="rId10"/>
    <p:sldId id="310" r:id="rId11"/>
    <p:sldId id="311" r:id="rId12"/>
    <p:sldId id="312" r:id="rId13"/>
    <p:sldId id="313" r:id="rId14"/>
    <p:sldId id="314" r:id="rId15"/>
    <p:sldId id="315" r:id="rId16"/>
    <p:sldId id="316" r:id="rId17"/>
    <p:sldId id="317" r:id="rId18"/>
    <p:sldId id="318" r:id="rId19"/>
    <p:sldId id="319" r:id="rId20"/>
    <p:sldId id="321" r:id="rId21"/>
    <p:sldId id="322" r:id="rId22"/>
    <p:sldId id="320" r:id="rId23"/>
    <p:sldId id="323" r:id="rId24"/>
    <p:sldId id="324" r:id="rId25"/>
    <p:sldId id="325" r:id="rId26"/>
    <p:sldId id="326" r:id="rId27"/>
    <p:sldId id="327" r:id="rId28"/>
    <p:sldId id="328"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17" autoAdjust="0"/>
    <p:restoredTop sz="94660"/>
  </p:normalViewPr>
  <p:slideViewPr>
    <p:cSldViewPr snapToGrid="0">
      <p:cViewPr varScale="1">
        <p:scale>
          <a:sx n="90" d="100"/>
          <a:sy n="90" d="100"/>
        </p:scale>
        <p:origin x="43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nl-NL"/>
              <a:t>Klik om stijl te bewerken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08B9990C-A131-4198-B05B-B97153813F8B}" type="datetimeFigureOut">
              <a:rPr lang="nl-NL" smtClean="0"/>
              <a:t>23-3-2018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048663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08B9990C-A131-4198-B05B-B97153813F8B}" type="datetimeFigureOut">
              <a:rPr lang="nl-NL" smtClean="0"/>
              <a:t>23-3-2018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764121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nl-NL"/>
              <a:t>Klik om stijl te bewerken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4" name="Date Placeholder 3"/>
          <p:cNvSpPr>
            <a:spLocks noGrp="1"/>
          </p:cNvSpPr>
          <p:nvPr>
            <p:ph type="dt" sz="half" idx="10"/>
          </p:nvPr>
        </p:nvSpPr>
        <p:spPr/>
        <p:txBody>
          <a:bodyPr/>
          <a:lstStyle/>
          <a:p>
            <a:fld id="{08B9990C-A131-4198-B05B-B97153813F8B}" type="datetimeFigureOut">
              <a:rPr lang="nl-NL" smtClean="0"/>
              <a:t>23-3-2018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39323614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nl-NL"/>
              <a:t>Klik om stijl te bewerken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nl-NL"/>
              <a:t>Tekststijl van het model bewerken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4" name="Date Placeholder 3"/>
          <p:cNvSpPr>
            <a:spLocks noGrp="1"/>
          </p:cNvSpPr>
          <p:nvPr>
            <p:ph type="dt" sz="half" idx="10"/>
          </p:nvPr>
        </p:nvSpPr>
        <p:spPr/>
        <p:txBody>
          <a:bodyPr/>
          <a:lstStyle/>
          <a:p>
            <a:fld id="{08B9990C-A131-4198-B05B-B97153813F8B}" type="datetimeFigureOut">
              <a:rPr lang="nl-NL" smtClean="0"/>
              <a:t>23-3-2018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2380130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08B9990C-A131-4198-B05B-B97153813F8B}" type="datetimeFigureOut">
              <a:rPr lang="nl-NL" smtClean="0"/>
              <a:t>23-3-2018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5724206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a:t>Klik om stijl te bewerken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8B9990C-A131-4198-B05B-B97153813F8B}" type="datetimeFigureOut">
              <a:rPr lang="nl-NL" smtClean="0"/>
              <a:t>23-3-2018</a:t>
            </a:fld>
            <a:endParaRPr lang="nl-NL"/>
          </a:p>
        </p:txBody>
      </p:sp>
      <p:sp>
        <p:nvSpPr>
          <p:cNvPr id="4"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8392138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a:t>Klik om stijl te bewerken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8B9990C-A131-4198-B05B-B97153813F8B}" type="datetimeFigureOut">
              <a:rPr lang="nl-NL" smtClean="0"/>
              <a:t>23-3-2018</a:t>
            </a:fld>
            <a:endParaRPr lang="nl-NL"/>
          </a:p>
        </p:txBody>
      </p:sp>
      <p:sp>
        <p:nvSpPr>
          <p:cNvPr id="4"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1606915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nchorCtr="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08B9990C-A131-4198-B05B-B97153813F8B}" type="datetimeFigureOut">
              <a:rPr lang="nl-NL" smtClean="0"/>
              <a:t>23-3-2018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0243938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nl-NL"/>
              <a:t>Klik om stijl te bewerken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08B9990C-A131-4198-B05B-B97153813F8B}" type="datetimeFigureOut">
              <a:rPr lang="nl-NL" smtClean="0"/>
              <a:t>23-3-2018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208452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3"/>
          <p:cNvSpPr>
            <a:spLocks noGrp="1"/>
          </p:cNvSpPr>
          <p:nvPr>
            <p:ph type="dt" sz="half" idx="10"/>
          </p:nvPr>
        </p:nvSpPr>
        <p:spPr/>
        <p:txBody>
          <a:bodyPr/>
          <a:lstStyle/>
          <a:p>
            <a:fld id="{08B9990C-A131-4198-B05B-B97153813F8B}" type="datetimeFigureOut">
              <a:rPr lang="nl-NL" smtClean="0"/>
              <a:t>23-3-2018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216868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08B9990C-A131-4198-B05B-B97153813F8B}" type="datetimeFigureOut">
              <a:rPr lang="nl-NL" smtClean="0"/>
              <a:t>23-3-2018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819943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08B9990C-A131-4198-B05B-B97153813F8B}" type="datetimeFigureOut">
              <a:rPr lang="nl-NL" smtClean="0"/>
              <a:t>23-3-2018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63084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08B9990C-A131-4198-B05B-B97153813F8B}" type="datetimeFigureOut">
              <a:rPr lang="nl-NL" smtClean="0"/>
              <a:t>23-3-2018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958236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7" name="Date Placeholder 2"/>
          <p:cNvSpPr>
            <a:spLocks noGrp="1"/>
          </p:cNvSpPr>
          <p:nvPr>
            <p:ph type="dt" sz="half" idx="10"/>
          </p:nvPr>
        </p:nvSpPr>
        <p:spPr/>
        <p:txBody>
          <a:bodyPr/>
          <a:lstStyle/>
          <a:p>
            <a:fld id="{08B9990C-A131-4198-B05B-B97153813F8B}" type="datetimeFigureOut">
              <a:rPr lang="nl-NL" smtClean="0"/>
              <a:t>23-3-2018</a:t>
            </a:fld>
            <a:endParaRPr lang="nl-NL"/>
          </a:p>
        </p:txBody>
      </p:sp>
      <p:sp>
        <p:nvSpPr>
          <p:cNvPr id="5" name="Footer Placeholder 3"/>
          <p:cNvSpPr>
            <a:spLocks noGrp="1"/>
          </p:cNvSpPr>
          <p:nvPr>
            <p:ph type="ftr" sz="quarter" idx="11"/>
          </p:nvPr>
        </p:nvSpPr>
        <p:spPr/>
        <p:txBody>
          <a:bodyPr/>
          <a:lstStyle/>
          <a:p>
            <a:endParaRPr lang="nl-NL"/>
          </a:p>
        </p:txBody>
      </p:sp>
      <p:sp>
        <p:nvSpPr>
          <p:cNvPr id="6" name="Slide Number Placeholder 4"/>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109526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08B9990C-A131-4198-B05B-B97153813F8B}" type="datetimeFigureOut">
              <a:rPr lang="nl-NL" smtClean="0"/>
              <a:t>23-3-2018</a:t>
            </a:fld>
            <a:endParaRPr lang="nl-NL"/>
          </a:p>
        </p:txBody>
      </p:sp>
      <p:sp>
        <p:nvSpPr>
          <p:cNvPr id="5" name="Footer Placeholder 2"/>
          <p:cNvSpPr>
            <a:spLocks noGrp="1"/>
          </p:cNvSpPr>
          <p:nvPr>
            <p:ph type="ftr" sz="quarter" idx="11"/>
          </p:nvPr>
        </p:nvSpPr>
        <p:spPr/>
        <p:txBody>
          <a:bodyPr/>
          <a:lstStyle/>
          <a:p>
            <a:endParaRPr lang="nl-NL"/>
          </a:p>
        </p:txBody>
      </p:sp>
      <p:sp>
        <p:nvSpPr>
          <p:cNvPr id="6" name="Slide Number Placeholder 3"/>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109228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nl-NL"/>
              <a:t>Klik om stijl te bewerken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7" name="Date Placeholder 4"/>
          <p:cNvSpPr>
            <a:spLocks noGrp="1"/>
          </p:cNvSpPr>
          <p:nvPr>
            <p:ph type="dt" sz="half" idx="10"/>
          </p:nvPr>
        </p:nvSpPr>
        <p:spPr/>
        <p:txBody>
          <a:bodyPr/>
          <a:lstStyle/>
          <a:p>
            <a:fld id="{08B9990C-A131-4198-B05B-B97153813F8B}" type="datetimeFigureOut">
              <a:rPr lang="nl-NL" smtClean="0"/>
              <a:t>23-3-2018</a:t>
            </a:fld>
            <a:endParaRPr lang="nl-NL"/>
          </a:p>
        </p:txBody>
      </p:sp>
      <p:sp>
        <p:nvSpPr>
          <p:cNvPr id="5" name="Footer Placeholder 5"/>
          <p:cNvSpPr>
            <a:spLocks noGrp="1"/>
          </p:cNvSpPr>
          <p:nvPr>
            <p:ph type="ftr" sz="quarter" idx="11"/>
          </p:nvPr>
        </p:nvSpPr>
        <p:spPr/>
        <p:txBody>
          <a:bodyPr/>
          <a:lstStyle/>
          <a:p>
            <a:endParaRPr lang="nl-NL"/>
          </a:p>
        </p:txBody>
      </p:sp>
      <p:sp>
        <p:nvSpPr>
          <p:cNvPr id="6" name="Slide Number Placeholder 6"/>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917572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nl-NL"/>
              <a:t>Klik om stijl te bewerken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08B9990C-A131-4198-B05B-B97153813F8B}" type="datetimeFigureOut">
              <a:rPr lang="nl-NL" smtClean="0"/>
              <a:t>23-3-2018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582412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nl-NL"/>
              <a:t>Klik om stijl te bewerken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08B9990C-A131-4198-B05B-B97153813F8B}" type="datetimeFigureOut">
              <a:rPr lang="nl-NL" smtClean="0"/>
              <a:t>23-3-2018</a:t>
            </a:fld>
            <a:endParaRPr lang="nl-NL"/>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nl-NL"/>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1088733-1E60-497C-A1C8-2EF59AA7FA35}" type="slidenum">
              <a:rPr lang="nl-NL" smtClean="0"/>
              <a:t>‹nr.›</a:t>
            </a:fld>
            <a:endParaRPr lang="nl-NL"/>
          </a:p>
        </p:txBody>
      </p:sp>
    </p:spTree>
    <p:extLst>
      <p:ext uri="{BB962C8B-B14F-4D97-AF65-F5344CB8AC3E}">
        <p14:creationId xmlns:p14="http://schemas.microsoft.com/office/powerpoint/2010/main" val="72072518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n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CBD1E5-AA38-418A-9AD8-0966B130AAB4}"/>
              </a:ext>
            </a:extLst>
          </p:cNvPr>
          <p:cNvSpPr>
            <a:spLocks noGrp="1"/>
          </p:cNvSpPr>
          <p:nvPr>
            <p:ph type="ctrTitle"/>
          </p:nvPr>
        </p:nvSpPr>
        <p:spPr>
          <a:xfrm>
            <a:off x="1154954" y="1447800"/>
            <a:ext cx="9275586" cy="2688265"/>
          </a:xfrm>
        </p:spPr>
        <p:txBody>
          <a:bodyPr/>
          <a:lstStyle/>
          <a:p>
            <a:r>
              <a:rPr lang="nl-NL" sz="5400" dirty="0"/>
              <a:t>De Algemene Verordening Gegevensbescherming</a:t>
            </a:r>
          </a:p>
        </p:txBody>
      </p:sp>
      <p:sp>
        <p:nvSpPr>
          <p:cNvPr id="3" name="Ondertitel 2">
            <a:extLst>
              <a:ext uri="{FF2B5EF4-FFF2-40B4-BE49-F238E27FC236}">
                <a16:creationId xmlns:a16="http://schemas.microsoft.com/office/drawing/2014/main" id="{8714093F-EBB3-4441-A7D6-7CC13EE706CD}"/>
              </a:ext>
            </a:extLst>
          </p:cNvPr>
          <p:cNvSpPr>
            <a:spLocks noGrp="1"/>
          </p:cNvSpPr>
          <p:nvPr>
            <p:ph type="subTitle" idx="1"/>
          </p:nvPr>
        </p:nvSpPr>
        <p:spPr>
          <a:xfrm>
            <a:off x="1154955" y="4777380"/>
            <a:ext cx="8825658" cy="1166220"/>
          </a:xfrm>
        </p:spPr>
        <p:txBody>
          <a:bodyPr>
            <a:normAutofit fontScale="92500" lnSpcReduction="10000"/>
          </a:bodyPr>
          <a:lstStyle/>
          <a:p>
            <a:r>
              <a:rPr lang="nl-NL" dirty="0"/>
              <a:t>Bart van der Sloot</a:t>
            </a:r>
          </a:p>
          <a:p>
            <a:r>
              <a:rPr lang="en-US" dirty="0"/>
              <a:t>Tilburg Institute for Law, Technology, and Society (TILT)</a:t>
            </a:r>
          </a:p>
          <a:p>
            <a:r>
              <a:rPr lang="en-US" dirty="0">
                <a:hlinkClick r:id="rId2"/>
              </a:rPr>
              <a:t>Www.bartvandersloot.nl</a:t>
            </a:r>
            <a:r>
              <a:rPr lang="en-US" dirty="0"/>
              <a:t> </a:t>
            </a:r>
            <a:endParaRPr lang="nl-NL" dirty="0"/>
          </a:p>
        </p:txBody>
      </p:sp>
    </p:spTree>
    <p:extLst>
      <p:ext uri="{BB962C8B-B14F-4D97-AF65-F5344CB8AC3E}">
        <p14:creationId xmlns:p14="http://schemas.microsoft.com/office/powerpoint/2010/main" val="139721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139904FE-6DFE-45F9-A213-5619D6A1EB9E}"/>
              </a:ext>
            </a:extLst>
          </p:cNvPr>
          <p:cNvSpPr>
            <a:spLocks noGrp="1"/>
          </p:cNvSpPr>
          <p:nvPr>
            <p:ph idx="1"/>
          </p:nvPr>
        </p:nvSpPr>
        <p:spPr>
          <a:xfrm>
            <a:off x="1103312" y="696686"/>
            <a:ext cx="8946541" cy="5921828"/>
          </a:xfrm>
        </p:spPr>
        <p:txBody>
          <a:bodyPr>
            <a:normAutofit fontScale="70000" lnSpcReduction="20000"/>
          </a:bodyPr>
          <a:lstStyle/>
          <a:p>
            <a:r>
              <a:rPr lang="nl-NL" dirty="0"/>
              <a:t>1. De reikwijdte van de verplichtingen en rechten als bedoeld in de artikelen 12 tot en met 22 en artikel 34, alsmede in artikel 5 kan, voor zover de bepalingen van die artikelen overeenstemmen met de rechten en verplichtingen als bedoeld in de artikelen 12 tot en met 20, worden beperkt door middel van Unierechtelijke of lidstaatrechtelijke bepalingen die op de verwerkingsverantwoordelijke of de verwerker van toepassing zijn, op voorwaarde dat die beperking de wezenlijke inhoud van de grondrechten en fundamentele vrijheden onverlet laat en in een democratische samenleving een noodzakelijke en evenredige maatregel is ter waarborging van: </a:t>
            </a:r>
          </a:p>
          <a:p>
            <a:r>
              <a:rPr lang="nl-NL" dirty="0"/>
              <a:t>a)  de nationale veiligheid; </a:t>
            </a:r>
          </a:p>
          <a:p>
            <a:r>
              <a:rPr lang="nl-NL" dirty="0"/>
              <a:t>b)  landsverdediging; </a:t>
            </a:r>
          </a:p>
          <a:p>
            <a:r>
              <a:rPr lang="nl-NL" dirty="0"/>
              <a:t>c)  de openbare veiligheid; </a:t>
            </a:r>
          </a:p>
          <a:p>
            <a:r>
              <a:rPr lang="nl-NL" dirty="0"/>
              <a:t>d)  de voorkoming, het onderzoek, de opsporing en de vervolging van strafbare feiten of de tenuitvoerlegging van straffen, met inbegrip van de bescherming tegen en de voorkoming van gevaren voor de openbare veiligheid; </a:t>
            </a:r>
          </a:p>
          <a:p>
            <a:r>
              <a:rPr lang="nl-NL" dirty="0"/>
              <a:t>e)  andere belangrijke doelstellingen van algemeen belang van de Unie of van een lidstaat, met name een belangrijk economisch of financieel belang van de Unie of van een lidstaat, met inbegrip van monetaire, budgettaire en fiscale aangelegenheden, volksgezondheid en sociale zekerheid; </a:t>
            </a:r>
          </a:p>
          <a:p>
            <a:r>
              <a:rPr lang="nl-NL" dirty="0"/>
              <a:t>f)  de bescherming van de onafhankelijkheid van de rechter en gerechtelijke procedures; </a:t>
            </a:r>
          </a:p>
          <a:p>
            <a:r>
              <a:rPr lang="nl-NL" dirty="0"/>
              <a:t>g) de voorkoming, het onderzoek, de opsporing en de vervolging van schendingen van de beroepscodes voor gereglementeerde beroepen; </a:t>
            </a:r>
          </a:p>
          <a:p>
            <a:r>
              <a:rPr lang="nl-NL" dirty="0"/>
              <a:t>h)  een taak op het gebied van toezicht, inspectie of regelgeving die verband houdt, al is het incidenteel, met de uitoefening van het openbaar gezag in de in de punten a), tot en met e) en punt g) bedoelde gevallen; </a:t>
            </a:r>
          </a:p>
          <a:p>
            <a:r>
              <a:rPr lang="nl-NL" dirty="0"/>
              <a:t>i)  de bescherming van de betrokkene of van de rechten en vrijheden van anderen; </a:t>
            </a:r>
          </a:p>
          <a:p>
            <a:r>
              <a:rPr lang="nl-NL" dirty="0"/>
              <a:t>j)  de inning van civielrechtelijke vorderingen. </a:t>
            </a:r>
          </a:p>
          <a:p>
            <a:pPr marL="0" indent="0">
              <a:buNone/>
            </a:pPr>
            <a:endParaRPr lang="nl-NL" dirty="0"/>
          </a:p>
        </p:txBody>
      </p:sp>
    </p:spTree>
    <p:extLst>
      <p:ext uri="{BB962C8B-B14F-4D97-AF65-F5344CB8AC3E}">
        <p14:creationId xmlns:p14="http://schemas.microsoft.com/office/powerpoint/2010/main" val="2709787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7AF3CC-B73F-40A0-8EC5-878351E48411}"/>
              </a:ext>
            </a:extLst>
          </p:cNvPr>
          <p:cNvSpPr>
            <a:spLocks noGrp="1"/>
          </p:cNvSpPr>
          <p:nvPr>
            <p:ph type="title"/>
          </p:nvPr>
        </p:nvSpPr>
        <p:spPr/>
        <p:txBody>
          <a:bodyPr/>
          <a:lstStyle/>
          <a:p>
            <a:r>
              <a:rPr lang="nl-NL" dirty="0"/>
              <a:t>Speciale regimes voor</a:t>
            </a:r>
          </a:p>
        </p:txBody>
      </p:sp>
      <p:sp>
        <p:nvSpPr>
          <p:cNvPr id="3" name="Tijdelijke aanduiding voor inhoud 2">
            <a:extLst>
              <a:ext uri="{FF2B5EF4-FFF2-40B4-BE49-F238E27FC236}">
                <a16:creationId xmlns:a16="http://schemas.microsoft.com/office/drawing/2014/main" id="{5B43B9A8-7370-4FC7-AA06-079990EED611}"/>
              </a:ext>
            </a:extLst>
          </p:cNvPr>
          <p:cNvSpPr>
            <a:spLocks noGrp="1"/>
          </p:cNvSpPr>
          <p:nvPr>
            <p:ph idx="1"/>
          </p:nvPr>
        </p:nvSpPr>
        <p:spPr/>
        <p:txBody>
          <a:bodyPr/>
          <a:lstStyle/>
          <a:p>
            <a:r>
              <a:rPr lang="nl-NL" dirty="0"/>
              <a:t>Vrijheid van meningsuiting</a:t>
            </a:r>
          </a:p>
          <a:p>
            <a:r>
              <a:rPr lang="nl-NL" dirty="0"/>
              <a:t>Openbaarheid van informatie</a:t>
            </a:r>
          </a:p>
          <a:p>
            <a:r>
              <a:rPr lang="nl-NL" dirty="0"/>
              <a:t>Beroepsgeheim</a:t>
            </a:r>
          </a:p>
          <a:p>
            <a:r>
              <a:rPr lang="nl-NL" dirty="0"/>
              <a:t>Identificatienummer</a:t>
            </a:r>
          </a:p>
          <a:p>
            <a:r>
              <a:rPr lang="nl-NL" dirty="0"/>
              <a:t>Archivering</a:t>
            </a:r>
          </a:p>
        </p:txBody>
      </p:sp>
    </p:spTree>
    <p:extLst>
      <p:ext uri="{BB962C8B-B14F-4D97-AF65-F5344CB8AC3E}">
        <p14:creationId xmlns:p14="http://schemas.microsoft.com/office/powerpoint/2010/main" val="12909638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31A5D7-9D7E-4BD1-B6EF-FB6BFF5E288B}"/>
              </a:ext>
            </a:extLst>
          </p:cNvPr>
          <p:cNvSpPr>
            <a:spLocks noGrp="1"/>
          </p:cNvSpPr>
          <p:nvPr>
            <p:ph type="title"/>
          </p:nvPr>
        </p:nvSpPr>
        <p:spPr/>
        <p:txBody>
          <a:bodyPr/>
          <a:lstStyle/>
          <a:p>
            <a:r>
              <a:rPr lang="nl-NL" dirty="0"/>
              <a:t>Vijf </a:t>
            </a:r>
            <a:r>
              <a:rPr lang="nl-NL" dirty="0" err="1"/>
              <a:t>kernprinciples</a:t>
            </a:r>
            <a:endParaRPr lang="nl-NL" dirty="0"/>
          </a:p>
        </p:txBody>
      </p:sp>
      <p:sp>
        <p:nvSpPr>
          <p:cNvPr id="3" name="Tijdelijke aanduiding voor inhoud 2">
            <a:extLst>
              <a:ext uri="{FF2B5EF4-FFF2-40B4-BE49-F238E27FC236}">
                <a16:creationId xmlns:a16="http://schemas.microsoft.com/office/drawing/2014/main" id="{71088B81-370E-47CA-844F-ECEFC9E95AA6}"/>
              </a:ext>
            </a:extLst>
          </p:cNvPr>
          <p:cNvSpPr>
            <a:spLocks noGrp="1"/>
          </p:cNvSpPr>
          <p:nvPr>
            <p:ph idx="1"/>
          </p:nvPr>
        </p:nvSpPr>
        <p:spPr/>
        <p:txBody>
          <a:bodyPr/>
          <a:lstStyle/>
          <a:p>
            <a:r>
              <a:rPr lang="nl-NL" dirty="0"/>
              <a:t>1. Mensenrechtendiscours</a:t>
            </a:r>
          </a:p>
          <a:p>
            <a:r>
              <a:rPr lang="nl-NL" dirty="0"/>
              <a:t>2. Fair Information </a:t>
            </a:r>
            <a:r>
              <a:rPr lang="nl-NL" dirty="0" err="1"/>
              <a:t>Principles</a:t>
            </a:r>
            <a:endParaRPr lang="nl-NL" dirty="0"/>
          </a:p>
          <a:p>
            <a:r>
              <a:rPr lang="nl-NL" dirty="0"/>
              <a:t>3. Legitiem belang</a:t>
            </a:r>
          </a:p>
          <a:p>
            <a:r>
              <a:rPr lang="nl-NL" dirty="0"/>
              <a:t>4. Bijzondere persoonsgegevens</a:t>
            </a:r>
          </a:p>
          <a:p>
            <a:r>
              <a:rPr lang="nl-NL" dirty="0"/>
              <a:t>5. Doorvoer van persoonsgegevens</a:t>
            </a:r>
          </a:p>
        </p:txBody>
      </p:sp>
    </p:spTree>
    <p:extLst>
      <p:ext uri="{BB962C8B-B14F-4D97-AF65-F5344CB8AC3E}">
        <p14:creationId xmlns:p14="http://schemas.microsoft.com/office/powerpoint/2010/main" val="2647125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627AC3-6AF5-470C-9534-1CCBB57824B9}"/>
              </a:ext>
            </a:extLst>
          </p:cNvPr>
          <p:cNvSpPr>
            <a:spLocks noGrp="1"/>
          </p:cNvSpPr>
          <p:nvPr>
            <p:ph type="title"/>
          </p:nvPr>
        </p:nvSpPr>
        <p:spPr/>
        <p:txBody>
          <a:bodyPr/>
          <a:lstStyle/>
          <a:p>
            <a:r>
              <a:rPr lang="nl-NL" dirty="0"/>
              <a:t>Mensenrechtendiscours</a:t>
            </a:r>
          </a:p>
        </p:txBody>
      </p:sp>
      <p:sp>
        <p:nvSpPr>
          <p:cNvPr id="3" name="Tijdelijke aanduiding voor inhoud 2">
            <a:extLst>
              <a:ext uri="{FF2B5EF4-FFF2-40B4-BE49-F238E27FC236}">
                <a16:creationId xmlns:a16="http://schemas.microsoft.com/office/drawing/2014/main" id="{7D5FD177-59C2-4FEE-9356-A3782A77D8C2}"/>
              </a:ext>
            </a:extLst>
          </p:cNvPr>
          <p:cNvSpPr>
            <a:spLocks noGrp="1"/>
          </p:cNvSpPr>
          <p:nvPr>
            <p:ph idx="1"/>
          </p:nvPr>
        </p:nvSpPr>
        <p:spPr/>
        <p:txBody>
          <a:bodyPr/>
          <a:lstStyle/>
          <a:p>
            <a:endParaRPr lang="nl-NL"/>
          </a:p>
        </p:txBody>
      </p:sp>
    </p:spTree>
    <p:extLst>
      <p:ext uri="{BB962C8B-B14F-4D97-AF65-F5344CB8AC3E}">
        <p14:creationId xmlns:p14="http://schemas.microsoft.com/office/powerpoint/2010/main" val="28262173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ARTIKEL 8  EVRM</a:t>
            </a:r>
          </a:p>
        </p:txBody>
      </p:sp>
      <p:sp>
        <p:nvSpPr>
          <p:cNvPr id="3" name="Content Placeholder 2"/>
          <p:cNvSpPr>
            <a:spLocks noGrp="1"/>
          </p:cNvSpPr>
          <p:nvPr>
            <p:ph idx="1"/>
          </p:nvPr>
        </p:nvSpPr>
        <p:spPr/>
        <p:txBody>
          <a:bodyPr>
            <a:normAutofit/>
          </a:bodyPr>
          <a:lstStyle/>
          <a:p>
            <a:endParaRPr lang="en-US" dirty="0"/>
          </a:p>
          <a:p>
            <a:r>
              <a:rPr lang="nl-NL" dirty="0"/>
              <a:t>Recht op eerbiediging van privé-, familie- en gezinsleven </a:t>
            </a:r>
          </a:p>
          <a:p>
            <a:r>
              <a:rPr lang="nl-NL" dirty="0"/>
              <a:t>1. Een ieder heeft recht op respect voor zijn privé leven, zijn familie- en gezinsleven, zijn woning en zijn correspondentie. </a:t>
            </a:r>
          </a:p>
          <a:p>
            <a:r>
              <a:rPr lang="nl-NL" dirty="0"/>
              <a:t>2. Geen inmenging van enig openbaar gezag is toegestaan in de uitoefening van dit recht, dan voor zover bij de wet is voorzien en in een democratische samenleving noodzakelijk is in het belang van de nationale veiligheid, de openbare veiligheid of het economisch welzijn van het land, het voorkomen van wanordelijkheden en strafbare feiten, de bescherming van de gezondheid of de goede zeden of voor de bescherming van de rechten en vrijheden van anderen.</a:t>
            </a:r>
            <a:endParaRPr lang="en-US" dirty="0"/>
          </a:p>
        </p:txBody>
      </p:sp>
    </p:spTree>
    <p:extLst>
      <p:ext uri="{BB962C8B-B14F-4D97-AF65-F5344CB8AC3E}">
        <p14:creationId xmlns:p14="http://schemas.microsoft.com/office/powerpoint/2010/main" val="35700643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Handvest voor de Grondrechten van de Europese Unie</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a:t>Artikel</a:t>
            </a:r>
            <a:r>
              <a:rPr lang="en-US" dirty="0"/>
              <a:t> 7</a:t>
            </a:r>
          </a:p>
          <a:p>
            <a:r>
              <a:rPr lang="nl-NL" dirty="0"/>
              <a:t>Eerbiediging van het </a:t>
            </a:r>
            <a:r>
              <a:rPr lang="nl-NL" dirty="0" err="1"/>
              <a:t>privé-leven</a:t>
            </a:r>
            <a:r>
              <a:rPr lang="nl-NL" dirty="0"/>
              <a:t> en het familie- en gezinsleven</a:t>
            </a:r>
          </a:p>
          <a:p>
            <a:r>
              <a:rPr lang="nl-NL" dirty="0"/>
              <a:t>Eenieder heeft recht op eerbiediging van zijn </a:t>
            </a:r>
            <a:r>
              <a:rPr lang="nl-NL" dirty="0" err="1"/>
              <a:t>privé-leven</a:t>
            </a:r>
            <a:r>
              <a:rPr lang="nl-NL" dirty="0"/>
              <a:t>, zijn familie- en gezinsleven, zijn woning en </a:t>
            </a:r>
            <a:r>
              <a:rPr lang="en-US" dirty="0" err="1"/>
              <a:t>zijn</a:t>
            </a:r>
            <a:r>
              <a:rPr lang="en-US" dirty="0"/>
              <a:t> </a:t>
            </a:r>
            <a:r>
              <a:rPr lang="en-US" dirty="0" err="1"/>
              <a:t>communicatie</a:t>
            </a:r>
            <a:r>
              <a:rPr lang="en-US" dirty="0"/>
              <a:t>.</a:t>
            </a:r>
          </a:p>
          <a:p>
            <a:endParaRPr lang="en-US" dirty="0"/>
          </a:p>
          <a:p>
            <a:r>
              <a:rPr lang="en-US" dirty="0" err="1"/>
              <a:t>Artikel</a:t>
            </a:r>
            <a:r>
              <a:rPr lang="en-US" dirty="0"/>
              <a:t> 8</a:t>
            </a:r>
          </a:p>
          <a:p>
            <a:r>
              <a:rPr lang="en-US" dirty="0" err="1"/>
              <a:t>Bescherming</a:t>
            </a:r>
            <a:r>
              <a:rPr lang="en-US" dirty="0"/>
              <a:t> van </a:t>
            </a:r>
            <a:r>
              <a:rPr lang="en-US" dirty="0" err="1"/>
              <a:t>persoonsgegevens</a:t>
            </a:r>
            <a:endParaRPr lang="en-US" dirty="0"/>
          </a:p>
          <a:p>
            <a:r>
              <a:rPr lang="nl-NL" dirty="0"/>
              <a:t>1. Eenieder heeft recht op bescherming van de hem betreffende persoonsgegevens.</a:t>
            </a:r>
          </a:p>
          <a:p>
            <a:r>
              <a:rPr lang="nl-NL" dirty="0"/>
              <a:t>2. Deze gegevens moeten eerlijk worden verwerkt, voor bepaalde doeleinden en met toestemming van de betrokkene of op basis van een andere gerechtvaardigde grondslag waarin de wet voorziet. Eenieder heeft recht op toegang tot de over hem verzamelde gegevens en op rectificatie daarvan.</a:t>
            </a:r>
          </a:p>
          <a:p>
            <a:r>
              <a:rPr lang="nl-NL" dirty="0"/>
              <a:t>3. Een onafhankelijke autoriteit ziet toe op de naleving van deze regels.</a:t>
            </a:r>
            <a:endParaRPr lang="en-US" dirty="0"/>
          </a:p>
        </p:txBody>
      </p:sp>
    </p:spTree>
    <p:extLst>
      <p:ext uri="{BB962C8B-B14F-4D97-AF65-F5344CB8AC3E}">
        <p14:creationId xmlns:p14="http://schemas.microsoft.com/office/powerpoint/2010/main" val="282064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A71E37-C565-474F-89AF-E3EEE622CFB3}"/>
              </a:ext>
            </a:extLst>
          </p:cNvPr>
          <p:cNvSpPr>
            <a:spLocks noGrp="1"/>
          </p:cNvSpPr>
          <p:nvPr>
            <p:ph type="title"/>
          </p:nvPr>
        </p:nvSpPr>
        <p:spPr/>
        <p:txBody>
          <a:bodyPr/>
          <a:lstStyle/>
          <a:p>
            <a:r>
              <a:rPr lang="nl-NL" dirty="0"/>
              <a:t>Principes</a:t>
            </a:r>
          </a:p>
        </p:txBody>
      </p:sp>
      <p:sp>
        <p:nvSpPr>
          <p:cNvPr id="3" name="Tijdelijke aanduiding voor inhoud 2">
            <a:extLst>
              <a:ext uri="{FF2B5EF4-FFF2-40B4-BE49-F238E27FC236}">
                <a16:creationId xmlns:a16="http://schemas.microsoft.com/office/drawing/2014/main" id="{0D0BA760-8A3D-4D2F-BB88-C48425AB0C15}"/>
              </a:ext>
            </a:extLst>
          </p:cNvPr>
          <p:cNvSpPr>
            <a:spLocks noGrp="1"/>
          </p:cNvSpPr>
          <p:nvPr>
            <p:ph idx="1"/>
          </p:nvPr>
        </p:nvSpPr>
        <p:spPr/>
        <p:txBody>
          <a:bodyPr>
            <a:normAutofit/>
          </a:bodyPr>
          <a:lstStyle/>
          <a:p>
            <a:r>
              <a:rPr lang="nl-NL" dirty="0"/>
              <a:t>Noodzakelijkheid</a:t>
            </a:r>
          </a:p>
          <a:p>
            <a:r>
              <a:rPr lang="nl-NL" dirty="0"/>
              <a:t>Proportionaliteit</a:t>
            </a:r>
          </a:p>
          <a:p>
            <a:r>
              <a:rPr lang="nl-NL" dirty="0"/>
              <a:t>Subsidiariteit</a:t>
            </a:r>
          </a:p>
          <a:p>
            <a:r>
              <a:rPr lang="nl-NL" dirty="0"/>
              <a:t>Effectiviteit</a:t>
            </a:r>
          </a:p>
        </p:txBody>
      </p:sp>
    </p:spTree>
    <p:extLst>
      <p:ext uri="{BB962C8B-B14F-4D97-AF65-F5344CB8AC3E}">
        <p14:creationId xmlns:p14="http://schemas.microsoft.com/office/powerpoint/2010/main" val="32096559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CB1E70-8D5C-49B7-A143-D6787EFF6417}"/>
              </a:ext>
            </a:extLst>
          </p:cNvPr>
          <p:cNvSpPr>
            <a:spLocks noGrp="1"/>
          </p:cNvSpPr>
          <p:nvPr>
            <p:ph type="title"/>
          </p:nvPr>
        </p:nvSpPr>
        <p:spPr/>
        <p:txBody>
          <a:bodyPr/>
          <a:lstStyle/>
          <a:p>
            <a:r>
              <a:rPr lang="nl-NL" dirty="0"/>
              <a:t>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9E79CB8B-CFD7-4803-906B-90CDA268C071}"/>
              </a:ext>
            </a:extLst>
          </p:cNvPr>
          <p:cNvSpPr>
            <a:spLocks noGrp="1"/>
          </p:cNvSpPr>
          <p:nvPr>
            <p:ph idx="1"/>
          </p:nvPr>
        </p:nvSpPr>
        <p:spPr/>
        <p:txBody>
          <a:bodyPr>
            <a:normAutofit fontScale="85000" lnSpcReduction="20000"/>
          </a:bodyPr>
          <a:lstStyle/>
          <a:p>
            <a:r>
              <a:rPr lang="nl-NL" u="sng" dirty="0"/>
              <a:t>Rechtmatig</a:t>
            </a:r>
            <a:r>
              <a:rPr lang="nl-NL" dirty="0"/>
              <a:t>: </a:t>
            </a:r>
          </a:p>
          <a:p>
            <a:r>
              <a:rPr lang="nl-NL" u="sng" dirty="0"/>
              <a:t>Verantwoordelijk</a:t>
            </a:r>
            <a:r>
              <a:rPr lang="nl-NL" dirty="0"/>
              <a:t>:</a:t>
            </a:r>
            <a:r>
              <a:rPr lang="nl-NL" b="1" dirty="0"/>
              <a:t> </a:t>
            </a:r>
          </a:p>
          <a:p>
            <a:r>
              <a:rPr lang="nl-NL" u="sng" dirty="0"/>
              <a:t>Behoorlijk</a:t>
            </a:r>
            <a:r>
              <a:rPr lang="nl-NL" dirty="0"/>
              <a:t>: </a:t>
            </a:r>
          </a:p>
          <a:p>
            <a:r>
              <a:rPr lang="nl-NL" u="sng" dirty="0"/>
              <a:t>Doelspecificatie</a:t>
            </a:r>
            <a:r>
              <a:rPr lang="nl-NL" dirty="0"/>
              <a:t>:</a:t>
            </a:r>
            <a:r>
              <a:rPr lang="nl-NL" b="1" dirty="0"/>
              <a:t> </a:t>
            </a:r>
          </a:p>
          <a:p>
            <a:r>
              <a:rPr lang="nl-NL" u="sng" dirty="0"/>
              <a:t>Doelbinding</a:t>
            </a:r>
            <a:r>
              <a:rPr lang="nl-NL" dirty="0"/>
              <a:t>:</a:t>
            </a:r>
            <a:r>
              <a:rPr lang="nl-NL" b="1" dirty="0"/>
              <a:t> </a:t>
            </a:r>
          </a:p>
          <a:p>
            <a:r>
              <a:rPr lang="nl-NL" u="sng" dirty="0"/>
              <a:t>Dataminimalisatie</a:t>
            </a:r>
            <a:r>
              <a:rPr lang="nl-NL" dirty="0"/>
              <a:t>: </a:t>
            </a:r>
          </a:p>
          <a:p>
            <a:r>
              <a:rPr lang="nl-NL" u="sng" dirty="0"/>
              <a:t>Correctheid</a:t>
            </a:r>
            <a:r>
              <a:rPr lang="nl-NL" dirty="0"/>
              <a:t>:</a:t>
            </a:r>
            <a:r>
              <a:rPr lang="nl-NL" b="1" dirty="0"/>
              <a:t> </a:t>
            </a:r>
          </a:p>
          <a:p>
            <a:r>
              <a:rPr lang="nl-NL" u="sng" dirty="0"/>
              <a:t>Up-to-date</a:t>
            </a:r>
            <a:r>
              <a:rPr lang="nl-NL" dirty="0"/>
              <a:t>:</a:t>
            </a:r>
            <a:r>
              <a:rPr lang="nl-NL" b="1" dirty="0"/>
              <a:t> </a:t>
            </a:r>
          </a:p>
          <a:p>
            <a:r>
              <a:rPr lang="nl-NL" u="sng" dirty="0"/>
              <a:t>Opslagbeperking</a:t>
            </a:r>
            <a:r>
              <a:rPr lang="nl-NL" dirty="0"/>
              <a:t>:</a:t>
            </a:r>
            <a:r>
              <a:rPr lang="nl-NL" b="1" dirty="0"/>
              <a:t> </a:t>
            </a:r>
          </a:p>
          <a:p>
            <a:r>
              <a:rPr lang="nl-NL" u="sng" dirty="0"/>
              <a:t>Technologische veiligheid</a:t>
            </a:r>
          </a:p>
          <a:p>
            <a:r>
              <a:rPr lang="nl-NL" u="sng" dirty="0"/>
              <a:t>Organisatorische veiligheid</a:t>
            </a:r>
            <a:r>
              <a:rPr lang="nl-NL" dirty="0"/>
              <a:t>: </a:t>
            </a:r>
          </a:p>
          <a:p>
            <a:r>
              <a:rPr lang="nl-NL" u="sng" dirty="0"/>
              <a:t>Transparantie</a:t>
            </a:r>
            <a:r>
              <a:rPr lang="nl-NL" dirty="0"/>
              <a:t>: </a:t>
            </a:r>
          </a:p>
        </p:txBody>
      </p:sp>
    </p:spTree>
    <p:extLst>
      <p:ext uri="{BB962C8B-B14F-4D97-AF65-F5344CB8AC3E}">
        <p14:creationId xmlns:p14="http://schemas.microsoft.com/office/powerpoint/2010/main" val="33208890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794E37-4FFD-4765-AD27-CE4328FF3919}"/>
              </a:ext>
            </a:extLst>
          </p:cNvPr>
          <p:cNvSpPr>
            <a:spLocks noGrp="1"/>
          </p:cNvSpPr>
          <p:nvPr>
            <p:ph type="title"/>
          </p:nvPr>
        </p:nvSpPr>
        <p:spPr/>
        <p:txBody>
          <a:bodyPr/>
          <a:lstStyle/>
          <a:p>
            <a:r>
              <a:rPr lang="nl-NL" dirty="0"/>
              <a:t>Legitiem belang</a:t>
            </a:r>
          </a:p>
        </p:txBody>
      </p:sp>
      <p:sp>
        <p:nvSpPr>
          <p:cNvPr id="3" name="Tijdelijke aanduiding voor inhoud 2">
            <a:extLst>
              <a:ext uri="{FF2B5EF4-FFF2-40B4-BE49-F238E27FC236}">
                <a16:creationId xmlns:a16="http://schemas.microsoft.com/office/drawing/2014/main" id="{4000743F-D87A-41FB-8C75-16BFD6B2D721}"/>
              </a:ext>
            </a:extLst>
          </p:cNvPr>
          <p:cNvSpPr>
            <a:spLocks noGrp="1"/>
          </p:cNvSpPr>
          <p:nvPr>
            <p:ph idx="1"/>
          </p:nvPr>
        </p:nvSpPr>
        <p:spPr>
          <a:xfrm>
            <a:off x="275772" y="1524000"/>
            <a:ext cx="11088914" cy="5123543"/>
          </a:xfrm>
        </p:spPr>
        <p:txBody>
          <a:bodyPr>
            <a:normAutofit fontScale="70000" lnSpcReduction="20000"/>
          </a:bodyPr>
          <a:lstStyle/>
          <a:p>
            <a:r>
              <a:rPr lang="nl-NL" dirty="0"/>
              <a:t>Artikel 6 </a:t>
            </a:r>
          </a:p>
          <a:p>
            <a:r>
              <a:rPr lang="nl-NL" dirty="0"/>
              <a:t>Rechtmatigheid van de verwerking </a:t>
            </a:r>
          </a:p>
          <a:p>
            <a:r>
              <a:rPr lang="nl-NL" dirty="0"/>
              <a:t>1. De verwerking is alleen rechtmatig indien en voor zover aan ten minste een van de onderstaande voorwaarden is voldaan: </a:t>
            </a:r>
          </a:p>
          <a:p>
            <a:r>
              <a:rPr lang="nl-NL" dirty="0"/>
              <a:t>a)  de betrokkene heeft toestemming gegeven voor de verwerking van zijn persoonsgegevens voor een of meer specifieke doeleinden; </a:t>
            </a:r>
          </a:p>
          <a:p>
            <a:r>
              <a:rPr lang="nl-NL" dirty="0"/>
              <a:t>b)  de verwerking is noodzakelijk voor de uitvoering van een overeenkomst waarbij de betrokkene partij is, of om op verzoek van de betrokkene vóór de sluiting van een overeenkomst maatregelen te nemen; </a:t>
            </a:r>
          </a:p>
          <a:p>
            <a:r>
              <a:rPr lang="nl-NL" dirty="0"/>
              <a:t>c)  de verwerking is noodzakelijk om te voldoen aan een wettelijke verplichting die op de verwerkingsverantwoordelijke rust; </a:t>
            </a:r>
          </a:p>
          <a:p>
            <a:r>
              <a:rPr lang="nl-NL" dirty="0"/>
              <a:t>d)  de verwerking is noodzakelijk om de vitale belangen van de betrokkene of van een andere natuurlijke persoon te beschermen; </a:t>
            </a:r>
          </a:p>
          <a:p>
            <a:r>
              <a:rPr lang="nl-NL" dirty="0"/>
              <a:t>e)  de verwerking is noodzakelijk voor de vervulling van een taak van algemeen belang of van een taak in het kader van de uitoefening van het openbaar gezag dat aan de verwerkingsverantwoordelijke is opgedragen; </a:t>
            </a:r>
          </a:p>
          <a:p>
            <a:r>
              <a:rPr lang="nl-NL" dirty="0"/>
              <a:t>f) de verwerking is noodzakelijk voor de behartiging van de gerechtvaardigde belangen van de verwerkingsverantwoordelijke of van een derde, behalve wanneer de belangen of de grondrechten en de fundamentele vrijheden van de betrokkene die tot bescherming van persoonsgegevens nopen, zwaarder wegen dan die belangen, met name wanneer de betrokkene een kind is. </a:t>
            </a:r>
          </a:p>
          <a:p>
            <a:r>
              <a:rPr lang="nl-NL" dirty="0"/>
              <a:t>De eerste alinea, punt f), geldt niet voor de verwerking door overheidsinstanties in het kader van de uitoefening van hun taken</a:t>
            </a:r>
          </a:p>
        </p:txBody>
      </p:sp>
    </p:spTree>
    <p:extLst>
      <p:ext uri="{BB962C8B-B14F-4D97-AF65-F5344CB8AC3E}">
        <p14:creationId xmlns:p14="http://schemas.microsoft.com/office/powerpoint/2010/main" val="8401585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2872AD32-D2A7-4AE6-96B9-12557E95DEBB}"/>
              </a:ext>
            </a:extLst>
          </p:cNvPr>
          <p:cNvSpPr>
            <a:spLocks noGrp="1"/>
          </p:cNvSpPr>
          <p:nvPr>
            <p:ph idx="1"/>
          </p:nvPr>
        </p:nvSpPr>
        <p:spPr>
          <a:xfrm>
            <a:off x="667884" y="630518"/>
            <a:ext cx="10667773" cy="5610625"/>
          </a:xfrm>
        </p:spPr>
        <p:txBody>
          <a:bodyPr>
            <a:normAutofit fontScale="85000" lnSpcReduction="20000"/>
          </a:bodyPr>
          <a:lstStyle/>
          <a:p>
            <a:r>
              <a:rPr lang="nl-NL" dirty="0"/>
              <a:t>2. De lidstaten kunnen specifiekere bepalingen handhaven of invoeren ter aanpassing van de manier waarop de regels van deze verordening met betrekking tot de verwerking met het oog op de naleving van lid 1, punten c) en e), worden toegepast; hiertoe kunnen zij een nadere omschrijving geven van specifieke voorschriften voor de verwerking en andere maatregelen om een rechtmatige en behoorlijke verwerking te waarborgen, ook voor andere specifieke verwerkingssituaties als bedoeld in hoofdstuk IX. </a:t>
            </a:r>
          </a:p>
          <a:p>
            <a:r>
              <a:rPr lang="nl-NL" dirty="0"/>
              <a:t>3. De rechtsgrond voor de in lid 1, punten c) en e), bedoelde verwerking moet worden vastgesteld bij: </a:t>
            </a:r>
          </a:p>
          <a:p>
            <a:r>
              <a:rPr lang="nl-NL" dirty="0"/>
              <a:t>a)  Unierecht; of </a:t>
            </a:r>
          </a:p>
          <a:p>
            <a:r>
              <a:rPr lang="nl-NL" dirty="0"/>
              <a:t>b)  </a:t>
            </a:r>
            <a:r>
              <a:rPr lang="nl-NL" dirty="0" err="1"/>
              <a:t>lidstatelijk</a:t>
            </a:r>
            <a:r>
              <a:rPr lang="nl-NL" dirty="0"/>
              <a:t> recht dat op de verwerkingsverantwoordelijke van toepassing is. </a:t>
            </a:r>
          </a:p>
          <a:p>
            <a:r>
              <a:rPr lang="nl-NL" dirty="0"/>
              <a:t>Het doel van de verwerking wordt in die rechtsgrond vastgesteld of is met betrekking tot de in lid 1, punt e), bedoelde verwerking noodzakelijk voor de vervulling van een taak van algemeen belang of voor de uitoefening van het openbaar gezag dat aan de verwerkingsverantwoordelijke is verleend. Die rechtsgrond kan specifieke bepalingen bevatten om de toepassing van de regels van deze verordening aan te passen, met inbegrip van de algemene voorwaarden inzake de rechtmatigheid van verwerking door de verwerkingsverantwoordelijke; de types verwerkte gegevens; de betrokkenen; de entiteiten waaraan en de doeleinden waarvoor de persoonsgegevens mogen worden verstrekt; de doelbinding; de opslagperioden; en de verwerkingsactiviteiten en -procedures, waaronder maatregelen om te zorgen voor een rechtmatige en behoorlijke verwerking, zoals die voor andere specifieke verwerkingssituaties als bedoeld in hoofdstuk IX. Het Unierecht of het </a:t>
            </a:r>
            <a:r>
              <a:rPr lang="nl-NL" dirty="0" err="1"/>
              <a:t>lidstatelijke</a:t>
            </a:r>
            <a:r>
              <a:rPr lang="nl-NL" dirty="0"/>
              <a:t> recht moet beantwoorden aan een doelstelling van algemeen belang en moet evenredig zijn met het nagestreefde gerechtvaardigde doel. </a:t>
            </a:r>
          </a:p>
        </p:txBody>
      </p:sp>
    </p:spTree>
    <p:extLst>
      <p:ext uri="{BB962C8B-B14F-4D97-AF65-F5344CB8AC3E}">
        <p14:creationId xmlns:p14="http://schemas.microsoft.com/office/powerpoint/2010/main" val="3734472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DB27C9-95BD-4D93-A4D2-73735E7118AD}"/>
              </a:ext>
            </a:extLst>
          </p:cNvPr>
          <p:cNvSpPr>
            <a:spLocks noGrp="1"/>
          </p:cNvSpPr>
          <p:nvPr>
            <p:ph type="title"/>
          </p:nvPr>
        </p:nvSpPr>
        <p:spPr/>
        <p:txBody>
          <a:bodyPr/>
          <a:lstStyle/>
          <a:p>
            <a:r>
              <a:rPr lang="nl-NL" dirty="0"/>
              <a:t>Overzicht</a:t>
            </a:r>
          </a:p>
        </p:txBody>
      </p:sp>
      <p:sp>
        <p:nvSpPr>
          <p:cNvPr id="3" name="Tijdelijke aanduiding voor inhoud 2">
            <a:extLst>
              <a:ext uri="{FF2B5EF4-FFF2-40B4-BE49-F238E27FC236}">
                <a16:creationId xmlns:a16="http://schemas.microsoft.com/office/drawing/2014/main" id="{F3774413-57F1-4844-B554-C438CC98F5C8}"/>
              </a:ext>
            </a:extLst>
          </p:cNvPr>
          <p:cNvSpPr>
            <a:spLocks noGrp="1"/>
          </p:cNvSpPr>
          <p:nvPr>
            <p:ph idx="1"/>
          </p:nvPr>
        </p:nvSpPr>
        <p:spPr/>
        <p:txBody>
          <a:bodyPr/>
          <a:lstStyle/>
          <a:p>
            <a:r>
              <a:rPr lang="nl-NL" dirty="0"/>
              <a:t>(1) Achtergrond</a:t>
            </a:r>
          </a:p>
          <a:p>
            <a:r>
              <a:rPr lang="nl-NL" dirty="0"/>
              <a:t>(2) Toepassingsgebied</a:t>
            </a:r>
          </a:p>
          <a:p>
            <a:r>
              <a:rPr lang="nl-NL" dirty="0"/>
              <a:t>(3) Algemene kader </a:t>
            </a:r>
          </a:p>
          <a:p>
            <a:r>
              <a:rPr lang="nl-NL" dirty="0"/>
              <a:t>(4) Plichten</a:t>
            </a:r>
          </a:p>
          <a:p>
            <a:r>
              <a:rPr lang="nl-NL" dirty="0"/>
              <a:t>(5) Rechten</a:t>
            </a:r>
          </a:p>
        </p:txBody>
      </p:sp>
    </p:spTree>
    <p:extLst>
      <p:ext uri="{BB962C8B-B14F-4D97-AF65-F5344CB8AC3E}">
        <p14:creationId xmlns:p14="http://schemas.microsoft.com/office/powerpoint/2010/main" val="32024001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397CBE-A9EC-4FBA-A8A2-1EA9BA1E522C}"/>
              </a:ext>
            </a:extLst>
          </p:cNvPr>
          <p:cNvSpPr>
            <a:spLocks noGrp="1"/>
          </p:cNvSpPr>
          <p:nvPr>
            <p:ph type="title"/>
          </p:nvPr>
        </p:nvSpPr>
        <p:spPr/>
        <p:txBody>
          <a:bodyPr/>
          <a:lstStyle/>
          <a:p>
            <a:r>
              <a:rPr lang="nl-NL" dirty="0"/>
              <a:t>Toestemming</a:t>
            </a:r>
          </a:p>
        </p:txBody>
      </p:sp>
      <p:sp>
        <p:nvSpPr>
          <p:cNvPr id="3" name="Tijdelijke aanduiding voor inhoud 2">
            <a:extLst>
              <a:ext uri="{FF2B5EF4-FFF2-40B4-BE49-F238E27FC236}">
                <a16:creationId xmlns:a16="http://schemas.microsoft.com/office/drawing/2014/main" id="{BAFB6CDE-C0CB-485C-AFEE-D98948DC4F75}"/>
              </a:ext>
            </a:extLst>
          </p:cNvPr>
          <p:cNvSpPr>
            <a:spLocks noGrp="1"/>
          </p:cNvSpPr>
          <p:nvPr>
            <p:ph idx="1"/>
          </p:nvPr>
        </p:nvSpPr>
        <p:spPr/>
        <p:txBody>
          <a:bodyPr>
            <a:normAutofit/>
          </a:bodyPr>
          <a:lstStyle/>
          <a:p>
            <a:r>
              <a:rPr lang="nl-NL" dirty="0"/>
              <a:t>Daarbij is het belangrijk om te weten dat er pas kan worden gesproken van toestemming als er aan zes voorwaarden is voldaan:</a:t>
            </a:r>
          </a:p>
          <a:p>
            <a:r>
              <a:rPr lang="nl-NL" dirty="0"/>
              <a:t> </a:t>
            </a:r>
          </a:p>
          <a:p>
            <a:pPr lvl="0"/>
            <a:r>
              <a:rPr lang="nl-NL" u="sng" dirty="0"/>
              <a:t>Vrij</a:t>
            </a:r>
            <a:r>
              <a:rPr lang="nl-NL" dirty="0"/>
              <a:t>: </a:t>
            </a:r>
          </a:p>
          <a:p>
            <a:pPr lvl="0"/>
            <a:r>
              <a:rPr lang="nl-NL" u="sng" dirty="0"/>
              <a:t>Specifiek</a:t>
            </a:r>
            <a:r>
              <a:rPr lang="nl-NL" dirty="0"/>
              <a:t>: </a:t>
            </a:r>
          </a:p>
          <a:p>
            <a:pPr lvl="0"/>
            <a:r>
              <a:rPr lang="nl-NL" u="sng" dirty="0"/>
              <a:t>Geïnformeerd</a:t>
            </a:r>
            <a:r>
              <a:rPr lang="nl-NL" dirty="0"/>
              <a:t>: </a:t>
            </a:r>
          </a:p>
          <a:p>
            <a:pPr lvl="0"/>
            <a:r>
              <a:rPr lang="nl-NL" u="sng" dirty="0"/>
              <a:t>Ondubbelzinnig</a:t>
            </a:r>
            <a:r>
              <a:rPr lang="nl-NL" dirty="0"/>
              <a:t>: </a:t>
            </a:r>
          </a:p>
          <a:p>
            <a:pPr lvl="0"/>
            <a:r>
              <a:rPr lang="nl-NL" u="sng" cap="small" dirty="0"/>
              <a:t>Bewijsbaar</a:t>
            </a:r>
            <a:r>
              <a:rPr lang="nl-NL" cap="small" dirty="0"/>
              <a:t>: </a:t>
            </a:r>
          </a:p>
          <a:p>
            <a:pPr lvl="0"/>
            <a:r>
              <a:rPr lang="nl-NL" u="sng" cap="small" dirty="0"/>
              <a:t>Minderjarigen</a:t>
            </a:r>
            <a:r>
              <a:rPr lang="nl-NL" cap="small" dirty="0"/>
              <a:t>:</a:t>
            </a:r>
            <a:endParaRPr lang="nl-NL" dirty="0"/>
          </a:p>
        </p:txBody>
      </p:sp>
    </p:spTree>
    <p:extLst>
      <p:ext uri="{BB962C8B-B14F-4D97-AF65-F5344CB8AC3E}">
        <p14:creationId xmlns:p14="http://schemas.microsoft.com/office/powerpoint/2010/main" val="22915580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3BFE0D-5AA9-4859-9C1E-EC749174A2FE}"/>
              </a:ext>
            </a:extLst>
          </p:cNvPr>
          <p:cNvSpPr>
            <a:spLocks noGrp="1"/>
          </p:cNvSpPr>
          <p:nvPr>
            <p:ph type="title"/>
          </p:nvPr>
        </p:nvSpPr>
        <p:spPr/>
        <p:txBody>
          <a:bodyPr/>
          <a:lstStyle/>
          <a:p>
            <a:r>
              <a:rPr lang="nl-NL" dirty="0"/>
              <a:t>Bijzondere </a:t>
            </a:r>
            <a:r>
              <a:rPr lang="nl-NL" dirty="0" err="1"/>
              <a:t>persoonsgegvens</a:t>
            </a:r>
            <a:endParaRPr lang="nl-NL" dirty="0"/>
          </a:p>
        </p:txBody>
      </p:sp>
      <p:sp>
        <p:nvSpPr>
          <p:cNvPr id="3" name="Tijdelijke aanduiding voor inhoud 2">
            <a:extLst>
              <a:ext uri="{FF2B5EF4-FFF2-40B4-BE49-F238E27FC236}">
                <a16:creationId xmlns:a16="http://schemas.microsoft.com/office/drawing/2014/main" id="{AA92BDA1-2449-48D3-9021-B2B627CEC371}"/>
              </a:ext>
            </a:extLst>
          </p:cNvPr>
          <p:cNvSpPr>
            <a:spLocks noGrp="1"/>
          </p:cNvSpPr>
          <p:nvPr>
            <p:ph idx="1"/>
          </p:nvPr>
        </p:nvSpPr>
        <p:spPr/>
        <p:txBody>
          <a:bodyPr/>
          <a:lstStyle/>
          <a:p>
            <a:r>
              <a:rPr lang="nl-NL" dirty="0"/>
              <a:t>Artikel 9 </a:t>
            </a:r>
          </a:p>
          <a:p>
            <a:r>
              <a:rPr lang="nl-NL" dirty="0"/>
              <a:t>Verwerking van bijzondere categorieën van persoonsgegevens </a:t>
            </a:r>
          </a:p>
          <a:p>
            <a:r>
              <a:rPr lang="nl-NL" dirty="0"/>
              <a:t>1. Verwerking van persoonsgegevens waaruit ras of etnische afkomst, politieke opvattingen, religieuze of levensbeschouwelijke overtuigingen, of het lidmaatschap van een vakbond blijken, en verwerking van genetische gegevens, biometrische gegevens met het oog op de unieke identificatie van een persoon, of gegevens over gezondheid, of gegevens met betrekking tot iemands seksueel gedrag of seksuele gerichtheid zijn verboden. </a:t>
            </a:r>
          </a:p>
        </p:txBody>
      </p:sp>
    </p:spTree>
    <p:extLst>
      <p:ext uri="{BB962C8B-B14F-4D97-AF65-F5344CB8AC3E}">
        <p14:creationId xmlns:p14="http://schemas.microsoft.com/office/powerpoint/2010/main" val="2350605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482B90-BD78-4D39-AD4C-8E9811E143BF}"/>
              </a:ext>
            </a:extLst>
          </p:cNvPr>
          <p:cNvSpPr>
            <a:spLocks noGrp="1"/>
          </p:cNvSpPr>
          <p:nvPr>
            <p:ph type="title"/>
          </p:nvPr>
        </p:nvSpPr>
        <p:spPr/>
        <p:txBody>
          <a:bodyPr/>
          <a:lstStyle/>
          <a:p>
            <a:r>
              <a:rPr lang="nl-NL" dirty="0"/>
              <a:t>Bijzondere </a:t>
            </a:r>
            <a:r>
              <a:rPr lang="nl-NL" dirty="0" err="1"/>
              <a:t>persoonsgegvens</a:t>
            </a:r>
            <a:endParaRPr lang="nl-NL" dirty="0"/>
          </a:p>
        </p:txBody>
      </p:sp>
      <p:sp>
        <p:nvSpPr>
          <p:cNvPr id="3" name="Tijdelijke aanduiding voor inhoud 2">
            <a:extLst>
              <a:ext uri="{FF2B5EF4-FFF2-40B4-BE49-F238E27FC236}">
                <a16:creationId xmlns:a16="http://schemas.microsoft.com/office/drawing/2014/main" id="{D70B7350-7980-41F6-8879-721D051EFC80}"/>
              </a:ext>
            </a:extLst>
          </p:cNvPr>
          <p:cNvSpPr>
            <a:spLocks noGrp="1"/>
          </p:cNvSpPr>
          <p:nvPr>
            <p:ph idx="1"/>
          </p:nvPr>
        </p:nvSpPr>
        <p:spPr/>
        <p:txBody>
          <a:bodyPr>
            <a:normAutofit lnSpcReduction="10000"/>
          </a:bodyPr>
          <a:lstStyle/>
          <a:p>
            <a:r>
              <a:rPr lang="nl-NL" u="sng" dirty="0"/>
              <a:t>Vitale belangen van het datasubject </a:t>
            </a:r>
            <a:endParaRPr lang="nl-NL" dirty="0"/>
          </a:p>
          <a:p>
            <a:r>
              <a:rPr lang="nl-NL" u="sng" dirty="0"/>
              <a:t>Kerk, politie partij of vakbond</a:t>
            </a:r>
            <a:endParaRPr lang="nl-NL" dirty="0"/>
          </a:p>
          <a:p>
            <a:r>
              <a:rPr lang="nl-NL" u="sng" dirty="0"/>
              <a:t>Gezondheid werknemer</a:t>
            </a:r>
            <a:endParaRPr lang="nl-NL" dirty="0"/>
          </a:p>
          <a:p>
            <a:r>
              <a:rPr lang="nl-NL" u="sng" dirty="0"/>
              <a:t>Arbeids-, </a:t>
            </a:r>
            <a:r>
              <a:rPr lang="nl-NL" u="sng" dirty="0" err="1"/>
              <a:t>socialezekerheids</a:t>
            </a:r>
            <a:r>
              <a:rPr lang="nl-NL" u="sng" dirty="0"/>
              <a:t>- en </a:t>
            </a:r>
            <a:r>
              <a:rPr lang="nl-NL" u="sng" dirty="0" err="1"/>
              <a:t>socialebeschermingsrecht</a:t>
            </a:r>
            <a:endParaRPr lang="nl-NL" dirty="0"/>
          </a:p>
          <a:p>
            <a:r>
              <a:rPr lang="nl-NL" u="sng" dirty="0"/>
              <a:t>Uitdrukkelijke toestemming</a:t>
            </a:r>
            <a:r>
              <a:rPr lang="nl-NL" dirty="0"/>
              <a:t> </a:t>
            </a:r>
          </a:p>
          <a:p>
            <a:r>
              <a:rPr lang="nl-NL" u="sng" dirty="0"/>
              <a:t>Uitdrukkelijk openbaar gemaakt</a:t>
            </a:r>
            <a:endParaRPr lang="nl-NL" dirty="0"/>
          </a:p>
          <a:p>
            <a:r>
              <a:rPr lang="nl-NL" u="sng" dirty="0"/>
              <a:t>Statistische analyse en wetenschappelijk onderzoek</a:t>
            </a:r>
            <a:endParaRPr lang="nl-NL" dirty="0"/>
          </a:p>
          <a:p>
            <a:r>
              <a:rPr lang="nl-NL" u="sng" dirty="0"/>
              <a:t>Rechtsvordering of rechtspraak</a:t>
            </a:r>
            <a:r>
              <a:rPr lang="nl-NL" dirty="0"/>
              <a:t> </a:t>
            </a:r>
          </a:p>
          <a:p>
            <a:r>
              <a:rPr lang="nl-NL" u="sng" dirty="0"/>
              <a:t>Volksgezondheid</a:t>
            </a:r>
            <a:endParaRPr lang="nl-NL" dirty="0"/>
          </a:p>
          <a:p>
            <a:r>
              <a:rPr lang="nl-NL" u="sng" dirty="0"/>
              <a:t>Zwaarwegend algemeen belang</a:t>
            </a:r>
            <a:r>
              <a:rPr lang="nl-NL" dirty="0"/>
              <a:t> </a:t>
            </a:r>
          </a:p>
          <a:p>
            <a:endParaRPr lang="nl-NL" dirty="0"/>
          </a:p>
        </p:txBody>
      </p:sp>
    </p:spTree>
    <p:extLst>
      <p:ext uri="{BB962C8B-B14F-4D97-AF65-F5344CB8AC3E}">
        <p14:creationId xmlns:p14="http://schemas.microsoft.com/office/powerpoint/2010/main" val="14169483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685815-DAF9-47FB-871E-FDF485318781}"/>
              </a:ext>
            </a:extLst>
          </p:cNvPr>
          <p:cNvSpPr>
            <a:spLocks noGrp="1"/>
          </p:cNvSpPr>
          <p:nvPr>
            <p:ph type="title"/>
          </p:nvPr>
        </p:nvSpPr>
        <p:spPr/>
        <p:txBody>
          <a:bodyPr/>
          <a:lstStyle/>
          <a:p>
            <a:r>
              <a:rPr lang="nl-NL" dirty="0"/>
              <a:t>Legitieme doorvoer van gegevens</a:t>
            </a:r>
          </a:p>
        </p:txBody>
      </p:sp>
      <p:sp>
        <p:nvSpPr>
          <p:cNvPr id="3" name="Tijdelijke aanduiding voor inhoud 2">
            <a:extLst>
              <a:ext uri="{FF2B5EF4-FFF2-40B4-BE49-F238E27FC236}">
                <a16:creationId xmlns:a16="http://schemas.microsoft.com/office/drawing/2014/main" id="{04F32D53-35CE-4E61-A787-BAE737C7AB03}"/>
              </a:ext>
            </a:extLst>
          </p:cNvPr>
          <p:cNvSpPr>
            <a:spLocks noGrp="1"/>
          </p:cNvSpPr>
          <p:nvPr>
            <p:ph idx="1"/>
          </p:nvPr>
        </p:nvSpPr>
        <p:spPr/>
        <p:txBody>
          <a:bodyPr>
            <a:normAutofit fontScale="92500" lnSpcReduction="10000"/>
          </a:bodyPr>
          <a:lstStyle/>
          <a:p>
            <a:r>
              <a:rPr lang="nl-NL" dirty="0"/>
              <a:t>Artikel 44 </a:t>
            </a:r>
          </a:p>
          <a:p>
            <a:r>
              <a:rPr lang="nl-NL" dirty="0"/>
              <a:t>Algemeen beginsel inzake doorgiften </a:t>
            </a:r>
          </a:p>
          <a:p>
            <a:r>
              <a:rPr lang="nl-NL" dirty="0"/>
              <a:t>Persoonsgegevens die worden verwerkt of die zijn bestemd om na doorgifte aan een derde land of een internationale organisatie te worden verwerkt, mogen slechts worden doorgegeven indien, onverminderd de overige bepalingen van deze verordening, de verwerkingsverantwoordelijke en de verwerker aan de in dit hoofdstuk neergelegde voorwaarden hebben voldaan; dit geldt ook voor verdere doorgiften van persoonsgegevens vanuit het derde land of een internationale organisatie aan een ander derde land of een andere internationale organisatie. Alle bepalingen van dit hoofdstuk worden toegepast opdat het door deze verordening voor natuurlijke personen gewaarborgde beschermingsniveau niet wordt ondermijnd. </a:t>
            </a:r>
          </a:p>
          <a:p>
            <a:r>
              <a:rPr lang="nl-NL" dirty="0"/>
              <a:t>4</a:t>
            </a:r>
          </a:p>
        </p:txBody>
      </p:sp>
    </p:spTree>
    <p:extLst>
      <p:ext uri="{BB962C8B-B14F-4D97-AF65-F5344CB8AC3E}">
        <p14:creationId xmlns:p14="http://schemas.microsoft.com/office/powerpoint/2010/main" val="12243958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55B927-4508-41DF-A1B9-54A2A5176C48}"/>
              </a:ext>
            </a:extLst>
          </p:cNvPr>
          <p:cNvSpPr>
            <a:spLocks noGrp="1"/>
          </p:cNvSpPr>
          <p:nvPr>
            <p:ph type="title"/>
          </p:nvPr>
        </p:nvSpPr>
        <p:spPr/>
        <p:txBody>
          <a:bodyPr/>
          <a:lstStyle/>
          <a:p>
            <a:r>
              <a:rPr lang="nl-NL" dirty="0"/>
              <a:t>Legitieme doorvoer van gegevens</a:t>
            </a:r>
          </a:p>
        </p:txBody>
      </p:sp>
      <p:sp>
        <p:nvSpPr>
          <p:cNvPr id="3" name="Tijdelijke aanduiding voor inhoud 2">
            <a:extLst>
              <a:ext uri="{FF2B5EF4-FFF2-40B4-BE49-F238E27FC236}">
                <a16:creationId xmlns:a16="http://schemas.microsoft.com/office/drawing/2014/main" id="{15B137BA-D576-4CF3-BB59-9D1C44D47456}"/>
              </a:ext>
            </a:extLst>
          </p:cNvPr>
          <p:cNvSpPr>
            <a:spLocks noGrp="1"/>
          </p:cNvSpPr>
          <p:nvPr>
            <p:ph idx="1"/>
          </p:nvPr>
        </p:nvSpPr>
        <p:spPr/>
        <p:txBody>
          <a:bodyPr/>
          <a:lstStyle/>
          <a:p>
            <a:r>
              <a:rPr lang="nl-NL" dirty="0"/>
              <a:t>Artikel 45 </a:t>
            </a:r>
          </a:p>
          <a:p>
            <a:r>
              <a:rPr lang="nl-NL" dirty="0"/>
              <a:t>Doorgiften op basis van adequaatheidsbesluiten </a:t>
            </a:r>
          </a:p>
          <a:p>
            <a:r>
              <a:rPr lang="nl-NL" dirty="0"/>
              <a:t>1. Een doorgifte van persoonsgegevens aan een derde land of een internationale organisatie kan plaatsvinden wanneer de Commissie heeft besloten dat het derde land, een gebied of één of meerdere nader bepaalde sectoren in dat derde land, of de internationale organisatie in kwestie een passend beschermingsniveau waarborgt. Voor een dergelijke doorgifte is geen specifieke toestemming nodig. </a:t>
            </a:r>
          </a:p>
        </p:txBody>
      </p:sp>
    </p:spTree>
    <p:extLst>
      <p:ext uri="{BB962C8B-B14F-4D97-AF65-F5344CB8AC3E}">
        <p14:creationId xmlns:p14="http://schemas.microsoft.com/office/powerpoint/2010/main" val="10523379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0DA340-84B8-46F9-AC0B-F361E4E0E4C0}"/>
              </a:ext>
            </a:extLst>
          </p:cNvPr>
          <p:cNvSpPr>
            <a:spLocks noGrp="1"/>
          </p:cNvSpPr>
          <p:nvPr>
            <p:ph type="title"/>
          </p:nvPr>
        </p:nvSpPr>
        <p:spPr/>
        <p:txBody>
          <a:bodyPr/>
          <a:lstStyle/>
          <a:p>
            <a:r>
              <a:rPr lang="nl-NL" dirty="0"/>
              <a:t>Legitieme doorvoer van gegevens</a:t>
            </a:r>
          </a:p>
        </p:txBody>
      </p:sp>
      <p:sp>
        <p:nvSpPr>
          <p:cNvPr id="3" name="Tijdelijke aanduiding voor inhoud 2">
            <a:extLst>
              <a:ext uri="{FF2B5EF4-FFF2-40B4-BE49-F238E27FC236}">
                <a16:creationId xmlns:a16="http://schemas.microsoft.com/office/drawing/2014/main" id="{F9680D0D-DF99-4ADE-BD41-CD96DD0B4C77}"/>
              </a:ext>
            </a:extLst>
          </p:cNvPr>
          <p:cNvSpPr>
            <a:spLocks noGrp="1"/>
          </p:cNvSpPr>
          <p:nvPr>
            <p:ph idx="1"/>
          </p:nvPr>
        </p:nvSpPr>
        <p:spPr/>
        <p:txBody>
          <a:bodyPr/>
          <a:lstStyle/>
          <a:p>
            <a:r>
              <a:rPr lang="nl-NL" dirty="0"/>
              <a:t>Artikel 46 </a:t>
            </a:r>
          </a:p>
          <a:p>
            <a:r>
              <a:rPr lang="nl-NL" dirty="0"/>
              <a:t>Doorgiften op basis van passende waarborgen </a:t>
            </a:r>
          </a:p>
          <a:p>
            <a:r>
              <a:rPr lang="nl-NL" dirty="0"/>
              <a:t>1. Bij ontstentenis van een besluit uit hoofde van artikel 45, lid 3, mag een doorgifte van persoonsgegevens aan een derde land of een internationale organisatie door een verwerkingsverantwoordelijke of een verwerker alleen plaatsvinden mits zij passende waarborgen bieden en betrokkenen over afdwingbare rechten en doeltreffende rechtsmiddelen beschikken. </a:t>
            </a:r>
          </a:p>
        </p:txBody>
      </p:sp>
    </p:spTree>
    <p:extLst>
      <p:ext uri="{BB962C8B-B14F-4D97-AF65-F5344CB8AC3E}">
        <p14:creationId xmlns:p14="http://schemas.microsoft.com/office/powerpoint/2010/main" val="8646688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4EC48B0A-56BE-4100-B8E8-6680B0C9C1EE}"/>
              </a:ext>
            </a:extLst>
          </p:cNvPr>
          <p:cNvSpPr>
            <a:spLocks noGrp="1"/>
          </p:cNvSpPr>
          <p:nvPr>
            <p:ph idx="1"/>
          </p:nvPr>
        </p:nvSpPr>
        <p:spPr>
          <a:xfrm>
            <a:off x="290286" y="595086"/>
            <a:ext cx="11509828" cy="6066971"/>
          </a:xfrm>
        </p:spPr>
        <p:txBody>
          <a:bodyPr>
            <a:normAutofit fontScale="62500" lnSpcReduction="20000"/>
          </a:bodyPr>
          <a:lstStyle/>
          <a:p>
            <a:r>
              <a:rPr lang="nl-NL" dirty="0"/>
              <a:t>Artikel 49 </a:t>
            </a:r>
          </a:p>
          <a:p>
            <a:r>
              <a:rPr lang="nl-NL" dirty="0"/>
              <a:t>Afwijkingen voor specifieke situaties </a:t>
            </a:r>
          </a:p>
          <a:p>
            <a:r>
              <a:rPr lang="nl-NL" dirty="0"/>
              <a:t>1. Bij ontstentenis van een adequaatheidsbesluit overeenkomstig artikel 45, lid 3, of van passende waarborgen overeenkomstig artikel 46, met inbegrip van bindende bedrijfsvoorschriften, kan een doorgifte of een reeks van doorgiften van persoonsgegevens aan een derde land of een internationale organisatie slechts plaatsvinden mits aan één van de volgende voorwaarden is voldaan: </a:t>
            </a:r>
          </a:p>
          <a:p>
            <a:r>
              <a:rPr lang="nl-NL" dirty="0"/>
              <a:t>a)  de betrokkene heeft uitdrukkelijk met de voorgestelde doorgifte ingestemd, na te zijn ingelicht over de risico's die dergelijke doorgiften voor hem kunnen inhouden bij ontstentenis van een adequaatheidsbesluit en van passende waarborgen; </a:t>
            </a:r>
          </a:p>
          <a:p>
            <a:r>
              <a:rPr lang="nl-NL" dirty="0"/>
              <a:t>b) de doorgifte is noodzakelijk voor de uitvoering van een overeenkomst tussen de betrokkene en de verwerkingsverantwoordelijke of voor de uitvoering van op verzoek van de betrokkene genomen precontractuele maatregelen; </a:t>
            </a:r>
          </a:p>
          <a:p>
            <a:r>
              <a:rPr lang="nl-NL" dirty="0"/>
              <a:t>c)  de doorgifte is noodzakelijk voor de sluiting of de uitvoering van een in het belang van de betrokkene tussen de verwerkingsverantwoordelijke en een andere natuurlijke persoon of rechtspersoon gesloten overeenkomst; </a:t>
            </a:r>
          </a:p>
          <a:p>
            <a:r>
              <a:rPr lang="nl-NL" dirty="0"/>
              <a:t>d)  de doorgifte is noodzakelijk wegens gewichtige redenen van algemeen belang; </a:t>
            </a:r>
          </a:p>
          <a:p>
            <a:r>
              <a:rPr lang="nl-NL" dirty="0"/>
              <a:t>e)  de doorgifte is noodzakelijk voor de instelling, uitoefening of onderbouwing van een rechtsvordering; </a:t>
            </a:r>
          </a:p>
          <a:p>
            <a:r>
              <a:rPr lang="nl-NL" dirty="0"/>
              <a:t>f)  de doorgifte is noodzakelijk voor de bescherming van de vitale belangen van de betrokkene of van andere personen, indien de betrokkene lichamelijk of juridisch niet in staat is zijn toestemming te geven; </a:t>
            </a:r>
          </a:p>
          <a:p>
            <a:r>
              <a:rPr lang="nl-NL" dirty="0"/>
              <a:t>g)  de doorgifte is verricht vanuit een register dat volgens het Unierecht of </a:t>
            </a:r>
            <a:r>
              <a:rPr lang="nl-NL" dirty="0" err="1"/>
              <a:t>lidstatelijk</a:t>
            </a:r>
            <a:r>
              <a:rPr lang="nl-NL" dirty="0"/>
              <a:t> recht is bedoeld om het publiek voor te lichten en dat door eenieder dan wel door iedere persoon die zich op een gerechtvaardigd belang kan beroepen, kan worden geraadpleegd, maar alleen voor zover in het geval in kwestie wordt voldaan aan de in Unierecht of </a:t>
            </a:r>
            <a:r>
              <a:rPr lang="nl-NL" dirty="0" err="1"/>
              <a:t>lidstatelijk</a:t>
            </a:r>
            <a:r>
              <a:rPr lang="nl-NL" dirty="0"/>
              <a:t> recht vastgestelde voorwaarden voor raadpleging. </a:t>
            </a:r>
          </a:p>
          <a:p>
            <a:r>
              <a:rPr lang="nl-NL" dirty="0"/>
              <a:t>Wanneer een doorgifte niet op een bepaling van de artikelen 45 of 46, met inbegrip van de bepalingen inzake bindende bedrijfsvoorschriften, kon worden gegrond en geen van de afwijkingen voor een specifieke situatie als bedoeld in de eerste alinea van dit lid van toepassing zijn, is de doorgifte niet repetitief is, een beperkt aantal betrokkenen betreft, noodzakelijk is voor dwingende gerechtvaardigde belangen van de verwerkingsverantwoordelijke die niet ondergeschikt zijn aan de belangen of rechten en vrijheden van de betrokkene, en de verwerkingsverantwoordelijke alle omstandigheden in verband met de gegevensdoorgifte heeft beoordeeld en op basis van die beoordeling passende waarborgen voor de bescherming van persoonsgegevens heeft geboden. De verwerkingsverantwoordelijke informeert de toezichthoudende autoriteit over de doorgifte. De verwerkingsverantwoordelijke informeert de betrokkene, behalve over de in de artikelen 13 en 14 bedoelde informatie, ook over de doorgifte en de door hem nagestreefde dwingende gerechtvaardigde belangen. </a:t>
            </a:r>
          </a:p>
        </p:txBody>
      </p:sp>
    </p:spTree>
    <p:extLst>
      <p:ext uri="{BB962C8B-B14F-4D97-AF65-F5344CB8AC3E}">
        <p14:creationId xmlns:p14="http://schemas.microsoft.com/office/powerpoint/2010/main" val="4621618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373BBD-5F57-4C52-8E49-E16E5E5E5473}"/>
              </a:ext>
            </a:extLst>
          </p:cNvPr>
          <p:cNvSpPr>
            <a:spLocks noGrp="1"/>
          </p:cNvSpPr>
          <p:nvPr>
            <p:ph type="title"/>
          </p:nvPr>
        </p:nvSpPr>
        <p:spPr/>
        <p:txBody>
          <a:bodyPr/>
          <a:lstStyle/>
          <a:p>
            <a:r>
              <a:rPr lang="nl-NL" dirty="0"/>
              <a:t>Plichten</a:t>
            </a:r>
          </a:p>
        </p:txBody>
      </p:sp>
      <p:sp>
        <p:nvSpPr>
          <p:cNvPr id="3" name="Tijdelijke aanduiding voor inhoud 2">
            <a:extLst>
              <a:ext uri="{FF2B5EF4-FFF2-40B4-BE49-F238E27FC236}">
                <a16:creationId xmlns:a16="http://schemas.microsoft.com/office/drawing/2014/main" id="{56F8A4C4-B45B-41F1-BA1E-2A7003BB195C}"/>
              </a:ext>
            </a:extLst>
          </p:cNvPr>
          <p:cNvSpPr>
            <a:spLocks noGrp="1"/>
          </p:cNvSpPr>
          <p:nvPr>
            <p:ph idx="1"/>
          </p:nvPr>
        </p:nvSpPr>
        <p:spPr/>
        <p:txBody>
          <a:bodyPr>
            <a:normAutofit fontScale="92500" lnSpcReduction="10000"/>
          </a:bodyPr>
          <a:lstStyle/>
          <a:p>
            <a:r>
              <a:rPr lang="nl-NL" dirty="0"/>
              <a:t>1. Documentatieplicht</a:t>
            </a:r>
          </a:p>
          <a:p>
            <a:r>
              <a:rPr lang="nl-NL" dirty="0"/>
              <a:t>2. Data </a:t>
            </a:r>
            <a:r>
              <a:rPr lang="nl-NL" dirty="0" err="1"/>
              <a:t>Protection</a:t>
            </a:r>
            <a:r>
              <a:rPr lang="nl-NL" dirty="0"/>
              <a:t> </a:t>
            </a:r>
            <a:r>
              <a:rPr lang="nl-NL" dirty="0" err="1"/>
              <a:t>Officer</a:t>
            </a:r>
            <a:endParaRPr lang="nl-NL" dirty="0"/>
          </a:p>
          <a:p>
            <a:r>
              <a:rPr lang="nl-NL" dirty="0"/>
              <a:t>3. Data </a:t>
            </a:r>
            <a:r>
              <a:rPr lang="nl-NL" dirty="0" err="1"/>
              <a:t>Protection</a:t>
            </a:r>
            <a:r>
              <a:rPr lang="nl-NL" dirty="0"/>
              <a:t> Impact </a:t>
            </a:r>
            <a:r>
              <a:rPr lang="nl-NL" dirty="0" err="1"/>
              <a:t>Assessement</a:t>
            </a:r>
            <a:endParaRPr lang="nl-NL" dirty="0"/>
          </a:p>
          <a:p>
            <a:r>
              <a:rPr lang="nl-NL" dirty="0"/>
              <a:t>4. Veiligheid</a:t>
            </a:r>
          </a:p>
          <a:p>
            <a:pPr lvl="1"/>
            <a:r>
              <a:rPr lang="nl-NL" dirty="0"/>
              <a:t>Technische veiligheid</a:t>
            </a:r>
          </a:p>
          <a:p>
            <a:pPr lvl="1"/>
            <a:r>
              <a:rPr lang="nl-NL" dirty="0"/>
              <a:t>Organisatorische veiligheid</a:t>
            </a:r>
          </a:p>
          <a:p>
            <a:pPr lvl="1"/>
            <a:r>
              <a:rPr lang="nl-NL" dirty="0" err="1"/>
              <a:t>By</a:t>
            </a:r>
            <a:r>
              <a:rPr lang="nl-NL" dirty="0"/>
              <a:t> Design</a:t>
            </a:r>
          </a:p>
          <a:p>
            <a:r>
              <a:rPr lang="nl-NL" dirty="0"/>
              <a:t>5. Transparantie</a:t>
            </a:r>
          </a:p>
          <a:p>
            <a:pPr lvl="1"/>
            <a:r>
              <a:rPr lang="nl-NL" dirty="0"/>
              <a:t>Algemene transparantie</a:t>
            </a:r>
          </a:p>
          <a:p>
            <a:pPr lvl="1"/>
            <a:r>
              <a:rPr lang="nl-NL" dirty="0"/>
              <a:t>Informatie aan datasubject</a:t>
            </a:r>
          </a:p>
          <a:p>
            <a:pPr lvl="1"/>
            <a:r>
              <a:rPr lang="nl-NL" dirty="0"/>
              <a:t>Melding </a:t>
            </a:r>
            <a:r>
              <a:rPr lang="nl-NL" dirty="0" err="1"/>
              <a:t>datalek</a:t>
            </a:r>
            <a:endParaRPr lang="nl-NL" dirty="0"/>
          </a:p>
        </p:txBody>
      </p:sp>
    </p:spTree>
    <p:extLst>
      <p:ext uri="{BB962C8B-B14F-4D97-AF65-F5344CB8AC3E}">
        <p14:creationId xmlns:p14="http://schemas.microsoft.com/office/powerpoint/2010/main" val="18743557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13E30F-0E08-45BC-8646-34D7F2251664}"/>
              </a:ext>
            </a:extLst>
          </p:cNvPr>
          <p:cNvSpPr>
            <a:spLocks noGrp="1"/>
          </p:cNvSpPr>
          <p:nvPr>
            <p:ph type="title"/>
          </p:nvPr>
        </p:nvSpPr>
        <p:spPr/>
        <p:txBody>
          <a:bodyPr/>
          <a:lstStyle/>
          <a:p>
            <a:r>
              <a:rPr lang="nl-NL" dirty="0"/>
              <a:t>Rechten datasubject</a:t>
            </a:r>
          </a:p>
        </p:txBody>
      </p:sp>
      <p:sp>
        <p:nvSpPr>
          <p:cNvPr id="3" name="Tijdelijke aanduiding voor inhoud 2">
            <a:extLst>
              <a:ext uri="{FF2B5EF4-FFF2-40B4-BE49-F238E27FC236}">
                <a16:creationId xmlns:a16="http://schemas.microsoft.com/office/drawing/2014/main" id="{F093323D-A280-4763-BBB4-A08F6E0ADD3A}"/>
              </a:ext>
            </a:extLst>
          </p:cNvPr>
          <p:cNvSpPr>
            <a:spLocks noGrp="1"/>
          </p:cNvSpPr>
          <p:nvPr>
            <p:ph idx="1"/>
          </p:nvPr>
        </p:nvSpPr>
        <p:spPr>
          <a:xfrm>
            <a:off x="-449942" y="1364343"/>
            <a:ext cx="11524342" cy="5152571"/>
          </a:xfrm>
        </p:spPr>
        <p:txBody>
          <a:bodyPr>
            <a:normAutofit fontScale="92500"/>
          </a:bodyPr>
          <a:lstStyle/>
          <a:p>
            <a:pPr lvl="3"/>
            <a:r>
              <a:rPr lang="nl-NL" dirty="0"/>
              <a:t>Het recht op informatie over de gegevensverwerking correleert met de transparantieplicht. </a:t>
            </a:r>
            <a:endParaRPr lang="nl-NL" sz="1200" dirty="0"/>
          </a:p>
          <a:p>
            <a:pPr lvl="3"/>
            <a:r>
              <a:rPr lang="nl-NL" dirty="0"/>
              <a:t>In zekere zin zijn ook het recht op inzage en het recht op kopie aan deze transparantieplicht verbonden. </a:t>
            </a:r>
            <a:endParaRPr lang="nl-NL" sz="1200" dirty="0"/>
          </a:p>
          <a:p>
            <a:pPr lvl="3"/>
            <a:r>
              <a:rPr lang="nl-NL" dirty="0"/>
              <a:t>Het recht op het meenemen van gegevens is het recht op een kopie van de verwerkte persoonsgegevens plus een verzoek te stoppen met de verdere verwerking van de gegevens, omdat het datasubject zijn toestemming intrekt en de verwerkingsgrondslag dus vervalt. </a:t>
            </a:r>
            <a:endParaRPr lang="nl-NL" sz="1200" dirty="0"/>
          </a:p>
          <a:p>
            <a:pPr lvl="3"/>
            <a:r>
              <a:rPr lang="nl-NL" dirty="0"/>
              <a:t>Het verzoek tot het rectificeren van persoonsgegevens correspondeert met de plicht om gegevens volledig en up-to-date te houden. </a:t>
            </a:r>
          </a:p>
          <a:p>
            <a:pPr lvl="3"/>
            <a:r>
              <a:rPr lang="nl-NL" sz="1200" dirty="0"/>
              <a:t>Het verzoek tot het aanvullen van persoonsgegevens correspondeert met de plicht om gegevens volledig en up-to-date te houden. </a:t>
            </a:r>
            <a:endParaRPr lang="nl-NL" sz="1100" dirty="0"/>
          </a:p>
          <a:p>
            <a:pPr lvl="3"/>
            <a:endParaRPr lang="nl-NL" sz="1200" dirty="0"/>
          </a:p>
          <a:p>
            <a:pPr lvl="3"/>
            <a:r>
              <a:rPr lang="nl-NL" dirty="0"/>
              <a:t>Het recht op vergetelheid kan alleen worden ingeroepen als de persoonsgegevens onrechtmatig worden verwerkt. </a:t>
            </a:r>
            <a:endParaRPr lang="nl-NL" sz="1200" dirty="0"/>
          </a:p>
          <a:p>
            <a:pPr lvl="3"/>
            <a:r>
              <a:rPr lang="nl-NL" dirty="0"/>
              <a:t>Het recht om niet geprofileerd te worden is in feite de plicht van verantwoordelijken om geen puur geautomatiseerde besluiten te nemen over datasubjecten. </a:t>
            </a:r>
            <a:endParaRPr lang="nl-NL" sz="1200" dirty="0"/>
          </a:p>
          <a:p>
            <a:pPr lvl="3"/>
            <a:r>
              <a:rPr lang="nl-NL" dirty="0"/>
              <a:t>Met het recht op bezwaar kan het datasubject aangeven te twijfelen aan de inschatting van de verantwoordelijke, namelijk dat hij gegevens verwerkt in het algemeen belang of voor een gerechtvaardigd belang dat de belangen van het datasubject overstijgt, om daarmee aan te geven dat er dus geen grondslag is voor de verwerking van de persoonsgegevens. Dat is in ieder geval zo als het gaat om </a:t>
            </a:r>
            <a:r>
              <a:rPr lang="nl-NL" dirty="0" err="1"/>
              <a:t>behavioral</a:t>
            </a:r>
            <a:r>
              <a:rPr lang="nl-NL" dirty="0"/>
              <a:t> advertising. </a:t>
            </a:r>
            <a:endParaRPr lang="nl-NL" sz="1200" dirty="0"/>
          </a:p>
          <a:p>
            <a:pPr lvl="3"/>
            <a:r>
              <a:rPr lang="nl-NL" dirty="0"/>
              <a:t>Het recht op beperking kan worden ingeroepen als sommige van de bovengenoemde rechten worden ingeroepen. </a:t>
            </a:r>
            <a:endParaRPr lang="nl-NL" sz="1200" dirty="0"/>
          </a:p>
          <a:p>
            <a:pPr lvl="3"/>
            <a:r>
              <a:rPr lang="nl-NL" dirty="0"/>
              <a:t>Het klachtrecht van het datasubject speelt als het datasubject van mening is dat de verantwoordelijke of de AP de Algemene Verordening Gegevensbescherming niet goed heeft geïnterpreteerd.  </a:t>
            </a:r>
            <a:endParaRPr lang="nl-NL" sz="1200" dirty="0"/>
          </a:p>
          <a:p>
            <a:endParaRPr lang="nl-NL" dirty="0"/>
          </a:p>
        </p:txBody>
      </p:sp>
    </p:spTree>
    <p:extLst>
      <p:ext uri="{BB962C8B-B14F-4D97-AF65-F5344CB8AC3E}">
        <p14:creationId xmlns:p14="http://schemas.microsoft.com/office/powerpoint/2010/main" val="3768735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7C8EB1-ED30-499C-9124-CBBB477952E5}"/>
              </a:ext>
            </a:extLst>
          </p:cNvPr>
          <p:cNvSpPr>
            <a:spLocks noGrp="1"/>
          </p:cNvSpPr>
          <p:nvPr>
            <p:ph type="title"/>
          </p:nvPr>
        </p:nvSpPr>
        <p:spPr/>
        <p:txBody>
          <a:bodyPr/>
          <a:lstStyle/>
          <a:p>
            <a:r>
              <a:rPr lang="nl-NL" dirty="0"/>
              <a:t>Achtergrond</a:t>
            </a:r>
          </a:p>
        </p:txBody>
      </p:sp>
      <p:sp>
        <p:nvSpPr>
          <p:cNvPr id="3" name="Tijdelijke aanduiding voor inhoud 2">
            <a:extLst>
              <a:ext uri="{FF2B5EF4-FFF2-40B4-BE49-F238E27FC236}">
                <a16:creationId xmlns:a16="http://schemas.microsoft.com/office/drawing/2014/main" id="{2BAB49DD-FD20-4B1F-8E85-C311F2D82FF8}"/>
              </a:ext>
            </a:extLst>
          </p:cNvPr>
          <p:cNvSpPr>
            <a:spLocks noGrp="1"/>
          </p:cNvSpPr>
          <p:nvPr>
            <p:ph idx="1"/>
          </p:nvPr>
        </p:nvSpPr>
        <p:spPr/>
        <p:txBody>
          <a:bodyPr/>
          <a:lstStyle/>
          <a:p>
            <a:r>
              <a:rPr lang="nl-NL" dirty="0"/>
              <a:t>Wie</a:t>
            </a:r>
          </a:p>
          <a:p>
            <a:r>
              <a:rPr lang="nl-NL" dirty="0"/>
              <a:t>Wat</a:t>
            </a:r>
          </a:p>
          <a:p>
            <a:r>
              <a:rPr lang="nl-NL" dirty="0"/>
              <a:t>Waar </a:t>
            </a:r>
          </a:p>
          <a:p>
            <a:r>
              <a:rPr lang="nl-NL" dirty="0"/>
              <a:t>Waarom</a:t>
            </a:r>
          </a:p>
          <a:p>
            <a:r>
              <a:rPr lang="nl-NL" dirty="0"/>
              <a:t>Belang</a:t>
            </a:r>
          </a:p>
        </p:txBody>
      </p:sp>
    </p:spTree>
    <p:extLst>
      <p:ext uri="{BB962C8B-B14F-4D97-AF65-F5344CB8AC3E}">
        <p14:creationId xmlns:p14="http://schemas.microsoft.com/office/powerpoint/2010/main" val="196497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C538B4-AAFB-4F71-91D2-C112CE2B9CC6}"/>
              </a:ext>
            </a:extLst>
          </p:cNvPr>
          <p:cNvSpPr>
            <a:spLocks noGrp="1"/>
          </p:cNvSpPr>
          <p:nvPr>
            <p:ph type="title"/>
          </p:nvPr>
        </p:nvSpPr>
        <p:spPr/>
        <p:txBody>
          <a:bodyPr/>
          <a:lstStyle/>
          <a:p>
            <a:r>
              <a:rPr lang="nl-NL" dirty="0"/>
              <a:t>Toepassing</a:t>
            </a:r>
          </a:p>
        </p:txBody>
      </p:sp>
      <p:sp>
        <p:nvSpPr>
          <p:cNvPr id="3" name="Tijdelijke aanduiding voor inhoud 2">
            <a:extLst>
              <a:ext uri="{FF2B5EF4-FFF2-40B4-BE49-F238E27FC236}">
                <a16:creationId xmlns:a16="http://schemas.microsoft.com/office/drawing/2014/main" id="{1B141BCF-18AA-4DC6-ABA2-63506F36EEDC}"/>
              </a:ext>
            </a:extLst>
          </p:cNvPr>
          <p:cNvSpPr>
            <a:spLocks noGrp="1"/>
          </p:cNvSpPr>
          <p:nvPr>
            <p:ph idx="1"/>
          </p:nvPr>
        </p:nvSpPr>
        <p:spPr/>
        <p:txBody>
          <a:bodyPr/>
          <a:lstStyle/>
          <a:p>
            <a:r>
              <a:rPr lang="nl-NL" dirty="0"/>
              <a:t>1. Er worden persoonsgegevens</a:t>
            </a:r>
          </a:p>
          <a:p>
            <a:r>
              <a:rPr lang="nl-NL" dirty="0"/>
              <a:t>2. Verwerkt</a:t>
            </a:r>
          </a:p>
          <a:p>
            <a:r>
              <a:rPr lang="nl-NL" dirty="0"/>
              <a:t>3. Door een verantwoordelijke</a:t>
            </a:r>
          </a:p>
          <a:p>
            <a:r>
              <a:rPr lang="nl-NL" dirty="0"/>
              <a:t>4. EU heeft competentie</a:t>
            </a:r>
          </a:p>
          <a:p>
            <a:r>
              <a:rPr lang="nl-NL" dirty="0"/>
              <a:t>5. Geen uitzondering</a:t>
            </a:r>
          </a:p>
        </p:txBody>
      </p:sp>
    </p:spTree>
    <p:extLst>
      <p:ext uri="{BB962C8B-B14F-4D97-AF65-F5344CB8AC3E}">
        <p14:creationId xmlns:p14="http://schemas.microsoft.com/office/powerpoint/2010/main" val="2035781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65E69-575B-4FC4-BDFB-A9780438E9CE}"/>
              </a:ext>
            </a:extLst>
          </p:cNvPr>
          <p:cNvSpPr>
            <a:spLocks noGrp="1"/>
          </p:cNvSpPr>
          <p:nvPr>
            <p:ph type="title"/>
          </p:nvPr>
        </p:nvSpPr>
        <p:spPr/>
        <p:txBody>
          <a:bodyPr/>
          <a:lstStyle/>
          <a:p>
            <a:r>
              <a:rPr lang="nl-NL" dirty="0"/>
              <a:t>Persoonsgegevens</a:t>
            </a:r>
          </a:p>
        </p:txBody>
      </p:sp>
      <p:sp>
        <p:nvSpPr>
          <p:cNvPr id="3" name="Tijdelijke aanduiding voor inhoud 2">
            <a:extLst>
              <a:ext uri="{FF2B5EF4-FFF2-40B4-BE49-F238E27FC236}">
                <a16:creationId xmlns:a16="http://schemas.microsoft.com/office/drawing/2014/main" id="{1DEF894F-16EF-4787-ACD9-3923FC03AEBF}"/>
              </a:ext>
            </a:extLst>
          </p:cNvPr>
          <p:cNvSpPr>
            <a:spLocks noGrp="1"/>
          </p:cNvSpPr>
          <p:nvPr>
            <p:ph idx="1"/>
          </p:nvPr>
        </p:nvSpPr>
        <p:spPr/>
        <p:txBody>
          <a:bodyPr/>
          <a:lstStyle/>
          <a:p>
            <a:r>
              <a:rPr lang="nl-NL" dirty="0"/>
              <a:t>„persoonsgegevens”: alle informatie over een geïdentificeerde of identificeerbare natuurlijke persoon („de betrokkene”); als identificeerbaar wordt beschouwd een natuurlijke persoon die direct of indirect kan worden geïdentificeerd, met name aan de hand van een </a:t>
            </a:r>
            <a:r>
              <a:rPr lang="nl-NL" dirty="0" err="1"/>
              <a:t>identificator</a:t>
            </a:r>
            <a:r>
              <a:rPr lang="nl-NL" dirty="0"/>
              <a:t> zoals een naam, een identificatienummer, locatiegegevens, een online </a:t>
            </a:r>
            <a:r>
              <a:rPr lang="nl-NL" dirty="0" err="1"/>
              <a:t>identificator</a:t>
            </a:r>
            <a:r>
              <a:rPr lang="nl-NL" dirty="0"/>
              <a:t> of van een of meer elementen die kenmerkend zijn voor de fysieke, fysiologische, genetische, psychische, economische, culturele of sociale identiteit van die natuurlijke persoon; </a:t>
            </a:r>
          </a:p>
        </p:txBody>
      </p:sp>
    </p:spTree>
    <p:extLst>
      <p:ext uri="{BB962C8B-B14F-4D97-AF65-F5344CB8AC3E}">
        <p14:creationId xmlns:p14="http://schemas.microsoft.com/office/powerpoint/2010/main" val="2893775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F89A4D-0096-4337-A37D-AD9114192721}"/>
              </a:ext>
            </a:extLst>
          </p:cNvPr>
          <p:cNvSpPr>
            <a:spLocks noGrp="1"/>
          </p:cNvSpPr>
          <p:nvPr>
            <p:ph type="title"/>
          </p:nvPr>
        </p:nvSpPr>
        <p:spPr/>
        <p:txBody>
          <a:bodyPr/>
          <a:lstStyle/>
          <a:p>
            <a:r>
              <a:rPr lang="nl-NL" dirty="0"/>
              <a:t>Verwerkt</a:t>
            </a:r>
          </a:p>
        </p:txBody>
      </p:sp>
      <p:sp>
        <p:nvSpPr>
          <p:cNvPr id="3" name="Tijdelijke aanduiding voor inhoud 2">
            <a:extLst>
              <a:ext uri="{FF2B5EF4-FFF2-40B4-BE49-F238E27FC236}">
                <a16:creationId xmlns:a16="http://schemas.microsoft.com/office/drawing/2014/main" id="{A10B29E7-0945-4251-832A-C851A9EA4AB5}"/>
              </a:ext>
            </a:extLst>
          </p:cNvPr>
          <p:cNvSpPr>
            <a:spLocks noGrp="1"/>
          </p:cNvSpPr>
          <p:nvPr>
            <p:ph idx="1"/>
          </p:nvPr>
        </p:nvSpPr>
        <p:spPr/>
        <p:txBody>
          <a:bodyPr>
            <a:normAutofit fontScale="92500" lnSpcReduction="20000"/>
          </a:bodyPr>
          <a:lstStyle/>
          <a:p>
            <a:r>
              <a:rPr lang="nl-NL" dirty="0"/>
              <a:t>Deze verordening is van toepassing op de geheel of gedeeltelijk geautomatiseerde verwerking, alsmede op de verwerking van persoonsgegevens die in een bestand zijn opgenomen of die bestemd zijn om daarin te worden opgenomen. </a:t>
            </a:r>
          </a:p>
          <a:p>
            <a:r>
              <a:rPr lang="nl-NL" dirty="0"/>
              <a:t>„verwerking”: een bewerking of een geheel van bewerkingen met betrekking tot persoonsgegevens of een geheel van persoonsgegevens, al dan niet uitgevoerd via geautomatiseerde procedés, zoals het verzamelen, vastleggen, ordenen, structureren, opslaan, bijwerken of wijzigen, opvragen, raadplegen, gebruiken, verstrekken door middel van doorzending, verspreiden of op andere wijze ter beschikking stellen, aligneren of combineren, afschermen, wissen of vernietigen van gegevens;</a:t>
            </a:r>
          </a:p>
          <a:p>
            <a:r>
              <a:rPr lang="nl-NL" dirty="0"/>
              <a:t>„bestand”: elk gestructureerd geheel van persoonsgegevens die volgens bepaalde criteria toegankelijk zijn, ongeacht of dit geheel gecentraliseerd of gedecentraliseerd is dan wel op functionele of geografische gronden is verspreid; </a:t>
            </a:r>
          </a:p>
        </p:txBody>
      </p:sp>
    </p:spTree>
    <p:extLst>
      <p:ext uri="{BB962C8B-B14F-4D97-AF65-F5344CB8AC3E}">
        <p14:creationId xmlns:p14="http://schemas.microsoft.com/office/powerpoint/2010/main" val="352248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32E30C-A9F1-4411-A988-912B74D3168B}"/>
              </a:ext>
            </a:extLst>
          </p:cNvPr>
          <p:cNvSpPr>
            <a:spLocks noGrp="1"/>
          </p:cNvSpPr>
          <p:nvPr>
            <p:ph type="title"/>
          </p:nvPr>
        </p:nvSpPr>
        <p:spPr/>
        <p:txBody>
          <a:bodyPr/>
          <a:lstStyle/>
          <a:p>
            <a:r>
              <a:rPr lang="nl-NL" dirty="0"/>
              <a:t>Verantwoordelijke</a:t>
            </a:r>
          </a:p>
        </p:txBody>
      </p:sp>
      <p:sp>
        <p:nvSpPr>
          <p:cNvPr id="3" name="Tijdelijke aanduiding voor inhoud 2">
            <a:extLst>
              <a:ext uri="{FF2B5EF4-FFF2-40B4-BE49-F238E27FC236}">
                <a16:creationId xmlns:a16="http://schemas.microsoft.com/office/drawing/2014/main" id="{EED06708-EC9A-4F3E-8D16-E65847E801DB}"/>
              </a:ext>
            </a:extLst>
          </p:cNvPr>
          <p:cNvSpPr>
            <a:spLocks noGrp="1"/>
          </p:cNvSpPr>
          <p:nvPr>
            <p:ph idx="1"/>
          </p:nvPr>
        </p:nvSpPr>
        <p:spPr/>
        <p:txBody>
          <a:bodyPr>
            <a:normAutofit fontScale="70000" lnSpcReduction="20000"/>
          </a:bodyPr>
          <a:lstStyle/>
          <a:p>
            <a:r>
              <a:rPr lang="nl-NL" dirty="0"/>
              <a:t>7) „verwerkingsverantwoordelijke”: een natuurlijke persoon of rechtspersoon, een overheidsinstantie, een dienst of een ander orgaan die/dat, alleen of samen met anderen, het doel van en de middelen voor de verwerking van persoonsgegevens vaststelt; wanneer de doelstellingen van en de middelen voor deze verwerking in het Unierecht of het </a:t>
            </a:r>
            <a:r>
              <a:rPr lang="nl-NL" dirty="0" err="1"/>
              <a:t>lidstatelijke</a:t>
            </a:r>
            <a:r>
              <a:rPr lang="nl-NL" dirty="0"/>
              <a:t> recht worden vastgesteld, kan daarin worden bepaald wie de verwerkingsverantwoordelijke is of volgens welke criteria deze wordt aangewezen;  </a:t>
            </a:r>
          </a:p>
          <a:p>
            <a:r>
              <a:rPr lang="nl-NL" dirty="0"/>
              <a:t>8) „verwerker”: een natuurlijke persoon of rechtspersoon, een overheidsinstantie, een dienst of een ander orgaan die/ dat ten behoeve van de verwerkingsverantwoordelijke persoonsgegevens verwerkt;  </a:t>
            </a:r>
          </a:p>
          <a:p>
            <a:r>
              <a:rPr lang="nl-NL" dirty="0"/>
              <a:t>9) „ontvanger”: een natuurlijke persoon of rechtspersoon, een overheidsinstantie, een dienst of een ander orgaan, al dan niet een derde, aan wie/waaraan de persoonsgegevens worden verstrekt. Overheidsinstanties die mogelijk persoonsgegevens ontvangen in het kader van een bijzonder onderzoek overeenkomstig het Unierecht of het </a:t>
            </a:r>
            <a:r>
              <a:rPr lang="nl-NL" dirty="0" err="1"/>
              <a:t>lidstatelijke</a:t>
            </a:r>
            <a:r>
              <a:rPr lang="nl-NL" dirty="0"/>
              <a:t> recht gelden echter niet als ontvangers; de verwerking van die gegevens door die overheidsinstanties strookt met de gegevensbeschermingsregels die op het betreffende verwerkingsdoel van toepassing zijn;  </a:t>
            </a:r>
          </a:p>
          <a:p>
            <a:r>
              <a:rPr lang="nl-NL" dirty="0"/>
              <a:t>10) „derde”: een natuurlijke persoon of rechtspersoon, een overheidsinstantie, een dienst of een ander orgaan, niet zijnde de betrokkene, noch de verwerkingsverantwoordelijke, noch de verwerker, noch de personen die onder rechtstreeks gezag van de verwerkingsverantwoordelijke of de verwerker gemachtigd zijn om de persoonsgegevens te verwerken; </a:t>
            </a:r>
          </a:p>
        </p:txBody>
      </p:sp>
    </p:spTree>
    <p:extLst>
      <p:ext uri="{BB962C8B-B14F-4D97-AF65-F5344CB8AC3E}">
        <p14:creationId xmlns:p14="http://schemas.microsoft.com/office/powerpoint/2010/main" val="137253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1AA014-9E56-4D8A-8987-BB69702A6CAE}"/>
              </a:ext>
            </a:extLst>
          </p:cNvPr>
          <p:cNvSpPr>
            <a:spLocks noGrp="1"/>
          </p:cNvSpPr>
          <p:nvPr>
            <p:ph type="title"/>
          </p:nvPr>
        </p:nvSpPr>
        <p:spPr/>
        <p:txBody>
          <a:bodyPr/>
          <a:lstStyle/>
          <a:p>
            <a:r>
              <a:rPr lang="nl-NL" dirty="0"/>
              <a:t>EU competentie</a:t>
            </a:r>
          </a:p>
        </p:txBody>
      </p:sp>
      <p:sp>
        <p:nvSpPr>
          <p:cNvPr id="3" name="Tijdelijke aanduiding voor inhoud 2">
            <a:extLst>
              <a:ext uri="{FF2B5EF4-FFF2-40B4-BE49-F238E27FC236}">
                <a16:creationId xmlns:a16="http://schemas.microsoft.com/office/drawing/2014/main" id="{67791147-B14F-4FF3-B31C-53A0EBC79C45}"/>
              </a:ext>
            </a:extLst>
          </p:cNvPr>
          <p:cNvSpPr>
            <a:spLocks noGrp="1"/>
          </p:cNvSpPr>
          <p:nvPr>
            <p:ph idx="1"/>
          </p:nvPr>
        </p:nvSpPr>
        <p:spPr>
          <a:xfrm>
            <a:off x="1103312" y="1553030"/>
            <a:ext cx="8946541" cy="4695370"/>
          </a:xfrm>
        </p:spPr>
        <p:txBody>
          <a:bodyPr>
            <a:normAutofit fontScale="85000" lnSpcReduction="20000"/>
          </a:bodyPr>
          <a:lstStyle/>
          <a:p>
            <a:r>
              <a:rPr lang="nl-NL" dirty="0"/>
              <a:t>Artikel 3 </a:t>
            </a:r>
          </a:p>
          <a:p>
            <a:r>
              <a:rPr lang="nl-NL" dirty="0"/>
              <a:t>Territoriaal toepassingsgebied </a:t>
            </a:r>
          </a:p>
          <a:p>
            <a:r>
              <a:rPr lang="nl-NL" dirty="0"/>
              <a:t>1. Deze verordening is van toepassing op de verwerking van persoonsgegevens in het kader van de activiteiten van een vestiging van een verwerkingsverantwoordelijke of een verwerker in de Unie, ongeacht of de verwerking in de Unie al dan niet plaatsvindt. </a:t>
            </a:r>
          </a:p>
          <a:p>
            <a:r>
              <a:rPr lang="nl-NL" dirty="0"/>
              <a:t>2. Deze verordening is van toepassing op de verwerking van persoonsgegevens van betrokkenen die zich in de Unie bevinden, door een niet in de Unie gevestigde verwerkingsverantwoordelijke of verwerker, wanneer de verwerking verband houdt met: </a:t>
            </a:r>
          </a:p>
          <a:p>
            <a:r>
              <a:rPr lang="nl-NL" dirty="0"/>
              <a:t>a)  het aanbieden van goederen of diensten aan deze betrokkenen in de Unie, ongeacht of een betaling door de betrokkenen is vereist; of </a:t>
            </a:r>
          </a:p>
          <a:p>
            <a:r>
              <a:rPr lang="nl-NL" dirty="0"/>
              <a:t>b)  het monitoren van hun gedrag, voor zover dit gedrag in de Unie plaatsvindt. </a:t>
            </a:r>
          </a:p>
          <a:p>
            <a:r>
              <a:rPr lang="nl-NL" dirty="0"/>
              <a:t>3. Deze verordening is van toepassing op de verwerking van persoonsgegevens door een verwerkingsverantwoordelijke die niet in de Unie is gevestigd, maar op een plaats waar krachtens het internationaal publiekrecht het </a:t>
            </a:r>
            <a:r>
              <a:rPr lang="nl-NL" dirty="0" err="1"/>
              <a:t>lidstatelijke</a:t>
            </a:r>
            <a:r>
              <a:rPr lang="nl-NL" dirty="0"/>
              <a:t> recht van toepassing is</a:t>
            </a:r>
          </a:p>
        </p:txBody>
      </p:sp>
    </p:spTree>
    <p:extLst>
      <p:ext uri="{BB962C8B-B14F-4D97-AF65-F5344CB8AC3E}">
        <p14:creationId xmlns:p14="http://schemas.microsoft.com/office/powerpoint/2010/main" val="2677415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2B7FF7-13FC-4CC9-8A9A-2D4989A36A8E}"/>
              </a:ext>
            </a:extLst>
          </p:cNvPr>
          <p:cNvSpPr>
            <a:spLocks noGrp="1"/>
          </p:cNvSpPr>
          <p:nvPr>
            <p:ph type="title"/>
          </p:nvPr>
        </p:nvSpPr>
        <p:spPr/>
        <p:txBody>
          <a:bodyPr/>
          <a:lstStyle/>
          <a:p>
            <a:r>
              <a:rPr lang="nl-NL" dirty="0"/>
              <a:t>Uitzonderingen</a:t>
            </a:r>
          </a:p>
        </p:txBody>
      </p:sp>
      <p:sp>
        <p:nvSpPr>
          <p:cNvPr id="3" name="Tijdelijke aanduiding voor inhoud 2">
            <a:extLst>
              <a:ext uri="{FF2B5EF4-FFF2-40B4-BE49-F238E27FC236}">
                <a16:creationId xmlns:a16="http://schemas.microsoft.com/office/drawing/2014/main" id="{14F3AAAD-72E7-40F3-BB14-6D0475A65B55}"/>
              </a:ext>
            </a:extLst>
          </p:cNvPr>
          <p:cNvSpPr>
            <a:spLocks noGrp="1"/>
          </p:cNvSpPr>
          <p:nvPr>
            <p:ph idx="1"/>
          </p:nvPr>
        </p:nvSpPr>
        <p:spPr/>
        <p:txBody>
          <a:bodyPr>
            <a:normAutofit lnSpcReduction="10000"/>
          </a:bodyPr>
          <a:lstStyle/>
          <a:p>
            <a:r>
              <a:rPr lang="nl-NL" dirty="0"/>
              <a:t>2. Deze verordening is niet van toepassing op de verwerking van persoonsgegevens: </a:t>
            </a:r>
          </a:p>
          <a:p>
            <a:r>
              <a:rPr lang="nl-NL" dirty="0"/>
              <a:t>a)  in het kader van activiteiten die buiten de werkingssfeer van het Unierecht vallen; </a:t>
            </a:r>
          </a:p>
          <a:p>
            <a:r>
              <a:rPr lang="nl-NL" dirty="0"/>
              <a:t>b)  door de lidstaten bij de uitvoering van activiteiten die binnen de werkingssfeer van titel V, hoofdstuk 2, VEU vallen; </a:t>
            </a:r>
          </a:p>
          <a:p>
            <a:r>
              <a:rPr lang="nl-NL" dirty="0"/>
              <a:t>c)  door een natuurlijke persoon bij de uitoefening van een zuiver persoonlijke of huishoudelijke activiteit; </a:t>
            </a:r>
          </a:p>
          <a:p>
            <a:r>
              <a:rPr lang="nl-NL" dirty="0"/>
              <a:t>d)  door de bevoegde autoriteiten met het oog op de voorkoming, het onderzoek, de opsporing en de vervolging van strafbare feiten of de tenuitvoerlegging van straffen, met inbegrip van de bescherming tegen en de voorkoming van gevaren voor de openbare veiligheid. </a:t>
            </a:r>
          </a:p>
        </p:txBody>
      </p:sp>
    </p:spTree>
    <p:extLst>
      <p:ext uri="{BB962C8B-B14F-4D97-AF65-F5344CB8AC3E}">
        <p14:creationId xmlns:p14="http://schemas.microsoft.com/office/powerpoint/2010/main" val="4854487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82</TotalTime>
  <Words>3121</Words>
  <Application>Microsoft Office PowerPoint</Application>
  <PresentationFormat>Breedbeeld</PresentationFormat>
  <Paragraphs>192</Paragraphs>
  <Slides>28</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28</vt:i4>
      </vt:variant>
    </vt:vector>
  </HeadingPairs>
  <TitlesOfParts>
    <vt:vector size="32" baseType="lpstr">
      <vt:lpstr>Arial</vt:lpstr>
      <vt:lpstr>Century Gothic</vt:lpstr>
      <vt:lpstr>Wingdings 3</vt:lpstr>
      <vt:lpstr>Ion</vt:lpstr>
      <vt:lpstr>De Algemene Verordening Gegevensbescherming</vt:lpstr>
      <vt:lpstr>Overzicht</vt:lpstr>
      <vt:lpstr>Achtergrond</vt:lpstr>
      <vt:lpstr>Toepassing</vt:lpstr>
      <vt:lpstr>Persoonsgegevens</vt:lpstr>
      <vt:lpstr>Verwerkt</vt:lpstr>
      <vt:lpstr>Verantwoordelijke</vt:lpstr>
      <vt:lpstr>EU competentie</vt:lpstr>
      <vt:lpstr>Uitzonderingen</vt:lpstr>
      <vt:lpstr>PowerPoint-presentatie</vt:lpstr>
      <vt:lpstr>Speciale regimes voor</vt:lpstr>
      <vt:lpstr>Vijf kernprinciples</vt:lpstr>
      <vt:lpstr>Mensenrechtendiscours</vt:lpstr>
      <vt:lpstr>ARTIKEL 8  EVRM</vt:lpstr>
      <vt:lpstr>Handvest voor de Grondrechten van de Europese Unie</vt:lpstr>
      <vt:lpstr>Principes</vt:lpstr>
      <vt:lpstr>Fair information principles</vt:lpstr>
      <vt:lpstr>Legitiem belang</vt:lpstr>
      <vt:lpstr>PowerPoint-presentatie</vt:lpstr>
      <vt:lpstr>Toestemming</vt:lpstr>
      <vt:lpstr>Bijzondere persoonsgegvens</vt:lpstr>
      <vt:lpstr>Bijzondere persoonsgegvens</vt:lpstr>
      <vt:lpstr>Legitieme doorvoer van gegevens</vt:lpstr>
      <vt:lpstr>Legitieme doorvoer van gegevens</vt:lpstr>
      <vt:lpstr>Legitieme doorvoer van gegevens</vt:lpstr>
      <vt:lpstr>PowerPoint-presentatie</vt:lpstr>
      <vt:lpstr>Plichten</vt:lpstr>
      <vt:lpstr>Rechten datasubject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Data en de Algemene Verordening Gegevensbescherming</dc:title>
  <dc:creator>Computer</dc:creator>
  <cp:lastModifiedBy>Computer</cp:lastModifiedBy>
  <cp:revision>54</cp:revision>
  <dcterms:created xsi:type="dcterms:W3CDTF">2018-03-22T19:55:58Z</dcterms:created>
  <dcterms:modified xsi:type="dcterms:W3CDTF">2018-03-23T16:55:01Z</dcterms:modified>
</cp:coreProperties>
</file>