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bookmarkIdSeed="2">
  <p:sldMasterIdLst>
    <p:sldMasterId id="2147483648" r:id="rId1"/>
  </p:sldMasterIdLst>
  <p:notesMasterIdLst>
    <p:notesMasterId r:id="rId13"/>
  </p:notesMasterIdLst>
  <p:sldIdLst>
    <p:sldId id="256" r:id="rId2"/>
    <p:sldId id="258" r:id="rId3"/>
    <p:sldId id="259" r:id="rId4"/>
    <p:sldId id="260" r:id="rId5"/>
    <p:sldId id="268" r:id="rId6"/>
    <p:sldId id="261" r:id="rId7"/>
    <p:sldId id="262" r:id="rId8"/>
    <p:sldId id="263" r:id="rId9"/>
    <p:sldId id="264" r:id="rId10"/>
    <p:sldId id="265" r:id="rId11"/>
    <p:sldId id="266" r:id="rId12"/>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1pPr>
    <a:lvl2pPr marL="0" marR="0" indent="4572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2pPr>
    <a:lvl3pPr marL="0" marR="0" indent="9144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3pPr>
    <a:lvl4pPr marL="0" marR="0" indent="13716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4pPr>
    <a:lvl5pPr marL="0" marR="0" indent="18288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5pPr>
    <a:lvl6pPr marL="0" marR="0" indent="22860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6pPr>
    <a:lvl7pPr marL="0" marR="0" indent="27432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7pPr>
    <a:lvl8pPr marL="0" marR="0" indent="32004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8pPr>
    <a:lvl9pPr marL="0" marR="0" indent="36576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2" d="100"/>
          <a:sy n="52" d="100"/>
        </p:scale>
        <p:origin x="8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8" name="Shape 148"/>
          <p:cNvSpPr>
            <a:spLocks noGrp="1" noRot="1" noChangeAspect="1"/>
          </p:cNvSpPr>
          <p:nvPr>
            <p:ph type="sldImg"/>
          </p:nvPr>
        </p:nvSpPr>
        <p:spPr>
          <a:xfrm>
            <a:off x="1143000" y="685800"/>
            <a:ext cx="4572000" cy="3429000"/>
          </a:xfrm>
          <a:prstGeom prst="rect">
            <a:avLst/>
          </a:prstGeom>
        </p:spPr>
        <p:txBody>
          <a:bodyPr/>
          <a:lstStyle/>
          <a:p>
            <a:endParaRPr/>
          </a:p>
        </p:txBody>
      </p:sp>
      <p:sp>
        <p:nvSpPr>
          <p:cNvPr id="149" name="Shape 14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1201340" y="11859862"/>
            <a:ext cx="21971003"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Author and Date</a:t>
            </a:r>
          </a:p>
        </p:txBody>
      </p:sp>
      <p:sp>
        <p:nvSpPr>
          <p:cNvPr id="12" name="Presentation Title"/>
          <p:cNvSpPr txBox="1">
            <a:spLocks noGrp="1"/>
          </p:cNvSpPr>
          <p:nvPr>
            <p:ph type="title" hasCustomPrompt="1"/>
          </p:nvPr>
        </p:nvSpPr>
        <p:spPr>
          <a:xfrm>
            <a:off x="1206496" y="2574991"/>
            <a:ext cx="21971004" cy="4648201"/>
          </a:xfrm>
          <a:prstGeom prst="rect">
            <a:avLst/>
          </a:prstGeom>
        </p:spPr>
        <p:txBody>
          <a:bodyPr anchor="b"/>
          <a:lstStyle>
            <a:lvl1pPr>
              <a:defRPr sz="11600" spc="-232"/>
            </a:lvl1pPr>
          </a:lstStyle>
          <a:p>
            <a:r>
              <a:t>Presentation Title</a:t>
            </a:r>
          </a:p>
        </p:txBody>
      </p:sp>
      <p:sp>
        <p:nvSpPr>
          <p:cNvPr id="13" name="Body Level One…"/>
          <p:cNvSpPr txBox="1">
            <a:spLocks noGrp="1"/>
          </p:cNvSpPr>
          <p:nvPr>
            <p:ph type="body" sz="quarter" idx="1" hasCustomPrompt="1"/>
          </p:nvPr>
        </p:nvSpPr>
        <p:spPr>
          <a:xfrm>
            <a:off x="1201342" y="7223190"/>
            <a:ext cx="21971001" cy="1905001"/>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98" name="Body Level One…"/>
          <p:cNvSpPr txBox="1">
            <a:spLocks noGrp="1"/>
          </p:cNvSpPr>
          <p:nvPr>
            <p:ph type="body" sz="half" idx="1" hasCustomPrompt="1"/>
          </p:nvPr>
        </p:nvSpPr>
        <p:spPr>
          <a:xfrm>
            <a:off x="1206500" y="4920843"/>
            <a:ext cx="21971000" cy="3874314"/>
          </a:xfrm>
          <a:prstGeom prst="rect">
            <a:avLst/>
          </a:prstGeom>
        </p:spPr>
        <p:txBody>
          <a:bodyPr anchor="ctr"/>
          <a:lstStyle>
            <a:lvl1pPr marL="0" indent="0" algn="ctr">
              <a:lnSpc>
                <a:spcPct val="80000"/>
              </a:lnSpc>
              <a:spcBef>
                <a:spcPts val="0"/>
              </a:spcBef>
              <a:buSzTx/>
              <a:buNone/>
              <a:defRPr sz="11600" spc="-232">
                <a:latin typeface="Helvetica Neue Medium"/>
                <a:ea typeface="Helvetica Neue Medium"/>
                <a:cs typeface="Helvetica Neue Medium"/>
                <a:sym typeface="Helvetica Neue Medium"/>
              </a:defRPr>
            </a:lvl1pPr>
            <a:lvl2pPr marL="0" indent="457200" algn="ctr">
              <a:lnSpc>
                <a:spcPct val="80000"/>
              </a:lnSpc>
              <a:spcBef>
                <a:spcPts val="0"/>
              </a:spcBef>
              <a:buSzTx/>
              <a:buNone/>
              <a:defRPr sz="11600" spc="-232">
                <a:latin typeface="Helvetica Neue Medium"/>
                <a:ea typeface="Helvetica Neue Medium"/>
                <a:cs typeface="Helvetica Neue Medium"/>
                <a:sym typeface="Helvetica Neue Medium"/>
              </a:defRPr>
            </a:lvl2pPr>
            <a:lvl3pPr marL="0" indent="914400" algn="ctr">
              <a:lnSpc>
                <a:spcPct val="80000"/>
              </a:lnSpc>
              <a:spcBef>
                <a:spcPts val="0"/>
              </a:spcBef>
              <a:buSzTx/>
              <a:buNone/>
              <a:defRPr sz="11600" spc="-232">
                <a:latin typeface="Helvetica Neue Medium"/>
                <a:ea typeface="Helvetica Neue Medium"/>
                <a:cs typeface="Helvetica Neue Medium"/>
                <a:sym typeface="Helvetica Neue Medium"/>
              </a:defRPr>
            </a:lvl3pPr>
            <a:lvl4pPr marL="0" indent="1371600" algn="ctr">
              <a:lnSpc>
                <a:spcPct val="80000"/>
              </a:lnSpc>
              <a:spcBef>
                <a:spcPts val="0"/>
              </a:spcBef>
              <a:buSzTx/>
              <a:buNone/>
              <a:defRPr sz="11600" spc="-232">
                <a:latin typeface="Helvetica Neue Medium"/>
                <a:ea typeface="Helvetica Neue Medium"/>
                <a:cs typeface="Helvetica Neue Medium"/>
                <a:sym typeface="Helvetica Neue Medium"/>
              </a:defRPr>
            </a:lvl4pPr>
            <a:lvl5pPr marL="0" indent="1828800" algn="ctr">
              <a:lnSpc>
                <a:spcPct val="80000"/>
              </a:lnSpc>
              <a:spcBef>
                <a:spcPts val="0"/>
              </a:spcBef>
              <a:buSzTx/>
              <a:buNone/>
              <a:defRPr sz="11600" spc="-232">
                <a:latin typeface="Helvetica Neue Medium"/>
                <a:ea typeface="Helvetica Neue Medium"/>
                <a:cs typeface="Helvetica Neue Medium"/>
                <a:sym typeface="Helvetica Neue Medium"/>
              </a:defRPr>
            </a:lvl5pPr>
          </a:lstStyle>
          <a:p>
            <a:r>
              <a:t>Statement</a:t>
            </a:r>
          </a:p>
          <a:p>
            <a:pPr lvl="1"/>
            <a:endParaRPr/>
          </a:p>
          <a:p>
            <a:pPr lvl="2"/>
            <a:endParaRPr/>
          </a:p>
          <a:p>
            <a:pPr lvl="3"/>
            <a:endParaRPr/>
          </a:p>
          <a:p>
            <a:pPr lvl="4"/>
            <a:endParaRPr/>
          </a:p>
        </p:txBody>
      </p:sp>
      <p:sp>
        <p:nvSpPr>
          <p:cNvPr id="99"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06" name="Body Level One…"/>
          <p:cNvSpPr txBox="1">
            <a:spLocks noGrp="1"/>
          </p:cNvSpPr>
          <p:nvPr>
            <p:ph type="body" idx="1" hasCustomPrompt="1"/>
          </p:nvPr>
        </p:nvSpPr>
        <p:spPr>
          <a:xfrm>
            <a:off x="1206500" y="1075927"/>
            <a:ext cx="21971000" cy="7241584"/>
          </a:xfrm>
          <a:prstGeom prst="rect">
            <a:avLst/>
          </a:prstGeom>
        </p:spPr>
        <p:txBody>
          <a:bodyPr anchor="b"/>
          <a:lstStyle>
            <a:lvl1pPr marL="0" indent="0" algn="ctr">
              <a:lnSpc>
                <a:spcPct val="80000"/>
              </a:lnSpc>
              <a:spcBef>
                <a:spcPts val="0"/>
              </a:spcBef>
              <a:buSzTx/>
              <a:buNone/>
              <a:defRPr sz="25000" b="1" spc="-250"/>
            </a:lvl1pPr>
            <a:lvl2pPr marL="0" indent="457200" algn="ctr">
              <a:lnSpc>
                <a:spcPct val="80000"/>
              </a:lnSpc>
              <a:spcBef>
                <a:spcPts val="0"/>
              </a:spcBef>
              <a:buSzTx/>
              <a:buNone/>
              <a:defRPr sz="25000" b="1" spc="-250"/>
            </a:lvl2pPr>
            <a:lvl3pPr marL="0" indent="914400" algn="ctr">
              <a:lnSpc>
                <a:spcPct val="80000"/>
              </a:lnSpc>
              <a:spcBef>
                <a:spcPts val="0"/>
              </a:spcBef>
              <a:buSzTx/>
              <a:buNone/>
              <a:defRPr sz="25000" b="1" spc="-250"/>
            </a:lvl3pPr>
            <a:lvl4pPr marL="0" indent="1371600" algn="ctr">
              <a:lnSpc>
                <a:spcPct val="80000"/>
              </a:lnSpc>
              <a:spcBef>
                <a:spcPts val="0"/>
              </a:spcBef>
              <a:buSzTx/>
              <a:buNone/>
              <a:defRPr sz="25000" b="1" spc="-250"/>
            </a:lvl4pPr>
            <a:lvl5pPr marL="0" indent="1828800" algn="ctr">
              <a:lnSpc>
                <a:spcPct val="80000"/>
              </a:lnSpc>
              <a:spcBef>
                <a:spcPts val="0"/>
              </a:spcBef>
              <a:buSzTx/>
              <a:buNone/>
              <a:defRPr sz="25000" b="1" spc="-250"/>
            </a:lvl5pPr>
          </a:lstStyle>
          <a:p>
            <a:r>
              <a:t>100%</a:t>
            </a:r>
          </a:p>
          <a:p>
            <a:pPr lvl="1"/>
            <a:endParaRPr/>
          </a:p>
          <a:p>
            <a:pPr lvl="2"/>
            <a:endParaRPr/>
          </a:p>
          <a:p>
            <a:pPr lvl="3"/>
            <a:endParaRPr/>
          </a:p>
          <a:p>
            <a:pPr lvl="4"/>
            <a:endParaRPr/>
          </a:p>
        </p:txBody>
      </p:sp>
      <p:sp>
        <p:nvSpPr>
          <p:cNvPr id="107" name="Fact information"/>
          <p:cNvSpPr txBox="1">
            <a:spLocks noGrp="1"/>
          </p:cNvSpPr>
          <p:nvPr>
            <p:ph type="body" sz="quarter" idx="21" hasCustomPrompt="1"/>
          </p:nvPr>
        </p:nvSpPr>
        <p:spPr>
          <a:xfrm>
            <a:off x="1206500" y="8262180"/>
            <a:ext cx="21971000" cy="934780"/>
          </a:xfrm>
          <a:prstGeom prst="rect">
            <a:avLst/>
          </a:prstGeom>
        </p:spPr>
        <p:txBody>
          <a:bodyPr lIns="45719" tIns="45719" rIns="45719" bIns="45719"/>
          <a:lstStyle>
            <a:lvl1pPr marL="0" indent="0" algn="ctr" defTabSz="825500">
              <a:lnSpc>
                <a:spcPct val="100000"/>
              </a:lnSpc>
              <a:spcBef>
                <a:spcPts val="0"/>
              </a:spcBef>
              <a:buSzTx/>
              <a:buNone/>
              <a:defRPr sz="5500" b="1"/>
            </a:lvl1pPr>
          </a:lstStyle>
          <a:p>
            <a:r>
              <a:t>Fact information</a:t>
            </a:r>
          </a:p>
        </p:txBody>
      </p:sp>
      <p:sp>
        <p:nvSpPr>
          <p:cNvPr id="108"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15" name="Attribution"/>
          <p:cNvSpPr txBox="1">
            <a:spLocks noGrp="1"/>
          </p:cNvSpPr>
          <p:nvPr>
            <p:ph type="body" sz="quarter" idx="21" hasCustomPrompt="1"/>
          </p:nvPr>
        </p:nvSpPr>
        <p:spPr>
          <a:xfrm>
            <a:off x="2430025" y="10675453"/>
            <a:ext cx="20200052"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Attribution</a:t>
            </a:r>
          </a:p>
        </p:txBody>
      </p:sp>
      <p:sp>
        <p:nvSpPr>
          <p:cNvPr id="116" name="Body Level One…"/>
          <p:cNvSpPr txBox="1">
            <a:spLocks noGrp="1"/>
          </p:cNvSpPr>
          <p:nvPr>
            <p:ph type="body" sz="half" idx="1" hasCustomPrompt="1"/>
          </p:nvPr>
        </p:nvSpPr>
        <p:spPr>
          <a:xfrm>
            <a:off x="1753923" y="4939860"/>
            <a:ext cx="20876154" cy="3836280"/>
          </a:xfrm>
          <a:prstGeom prst="rect">
            <a:avLst/>
          </a:prstGeom>
        </p:spPr>
        <p:txBody>
          <a:bodyPr/>
          <a:lstStyle>
            <a:lvl1pPr marL="638923" indent="-469900">
              <a:spcBef>
                <a:spcPts val="0"/>
              </a:spcBef>
              <a:buSzTx/>
              <a:buNone/>
              <a:defRPr sz="8500" spc="-170">
                <a:latin typeface="Helvetica Neue Medium"/>
                <a:ea typeface="Helvetica Neue Medium"/>
                <a:cs typeface="Helvetica Neue Medium"/>
                <a:sym typeface="Helvetica Neue Medium"/>
              </a:defRPr>
            </a:lvl1pPr>
            <a:lvl2pPr marL="638923" indent="-12700">
              <a:spcBef>
                <a:spcPts val="0"/>
              </a:spcBef>
              <a:buSzTx/>
              <a:buNone/>
              <a:defRPr sz="8500" spc="-170">
                <a:latin typeface="Helvetica Neue Medium"/>
                <a:ea typeface="Helvetica Neue Medium"/>
                <a:cs typeface="Helvetica Neue Medium"/>
                <a:sym typeface="Helvetica Neue Medium"/>
              </a:defRPr>
            </a:lvl2pPr>
            <a:lvl3pPr marL="638923" indent="444500">
              <a:spcBef>
                <a:spcPts val="0"/>
              </a:spcBef>
              <a:buSzTx/>
              <a:buNone/>
              <a:defRPr sz="8500" spc="-170">
                <a:latin typeface="Helvetica Neue Medium"/>
                <a:ea typeface="Helvetica Neue Medium"/>
                <a:cs typeface="Helvetica Neue Medium"/>
                <a:sym typeface="Helvetica Neue Medium"/>
              </a:defRPr>
            </a:lvl3pPr>
            <a:lvl4pPr marL="638923" indent="901700">
              <a:spcBef>
                <a:spcPts val="0"/>
              </a:spcBef>
              <a:buSzTx/>
              <a:buNone/>
              <a:defRPr sz="8500" spc="-170">
                <a:latin typeface="Helvetica Neue Medium"/>
                <a:ea typeface="Helvetica Neue Medium"/>
                <a:cs typeface="Helvetica Neue Medium"/>
                <a:sym typeface="Helvetica Neue Medium"/>
              </a:defRPr>
            </a:lvl4pPr>
            <a:lvl5pPr marL="638923" indent="1358900">
              <a:spcBef>
                <a:spcPts val="0"/>
              </a:spcBef>
              <a:buSzTx/>
              <a:buNone/>
              <a:defRPr sz="8500" spc="-170">
                <a:latin typeface="Helvetica Neue Medium"/>
                <a:ea typeface="Helvetica Neue Medium"/>
                <a:cs typeface="Helvetica Neue Medium"/>
                <a:sym typeface="Helvetica Neue Medium"/>
              </a:defRPr>
            </a:lvl5pPr>
          </a:lstStyle>
          <a:p>
            <a:r>
              <a:t>“Notable Quote”</a:t>
            </a:r>
          </a:p>
          <a:p>
            <a:pPr lvl="1"/>
            <a:endParaRPr/>
          </a:p>
          <a:p>
            <a:pPr lvl="2"/>
            <a:endParaRPr/>
          </a:p>
          <a:p>
            <a:pPr lvl="3"/>
            <a:endParaRPr/>
          </a:p>
          <a:p>
            <a:pPr lvl="4"/>
            <a:endParaRPr/>
          </a:p>
        </p:txBody>
      </p:sp>
      <p:sp>
        <p:nvSpPr>
          <p:cNvPr id="117"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24" name="Image"/>
          <p:cNvSpPr>
            <a:spLocks noGrp="1"/>
          </p:cNvSpPr>
          <p:nvPr>
            <p:ph type="pic" sz="quarter" idx="21"/>
          </p:nvPr>
        </p:nvSpPr>
        <p:spPr>
          <a:xfrm>
            <a:off x="15760700" y="1016000"/>
            <a:ext cx="7439099" cy="5949678"/>
          </a:xfrm>
          <a:prstGeom prst="rect">
            <a:avLst/>
          </a:prstGeom>
        </p:spPr>
        <p:txBody>
          <a:bodyPr lIns="91439" tIns="45719" rIns="91439" bIns="45719">
            <a:noAutofit/>
          </a:bodyPr>
          <a:lstStyle/>
          <a:p>
            <a:endParaRPr/>
          </a:p>
        </p:txBody>
      </p:sp>
      <p:sp>
        <p:nvSpPr>
          <p:cNvPr id="125" name="Image"/>
          <p:cNvSpPr>
            <a:spLocks noGrp="1"/>
          </p:cNvSpPr>
          <p:nvPr>
            <p:ph type="pic" sz="half" idx="22"/>
          </p:nvPr>
        </p:nvSpPr>
        <p:spPr>
          <a:xfrm>
            <a:off x="13500100" y="3978275"/>
            <a:ext cx="10439400" cy="12150181"/>
          </a:xfrm>
          <a:prstGeom prst="rect">
            <a:avLst/>
          </a:prstGeom>
        </p:spPr>
        <p:txBody>
          <a:bodyPr lIns="91439" tIns="45719" rIns="91439" bIns="45719">
            <a:noAutofit/>
          </a:bodyPr>
          <a:lstStyle/>
          <a:p>
            <a:endParaRPr/>
          </a:p>
        </p:txBody>
      </p:sp>
      <p:sp>
        <p:nvSpPr>
          <p:cNvPr id="126" name="Image"/>
          <p:cNvSpPr>
            <a:spLocks noGrp="1"/>
          </p:cNvSpPr>
          <p:nvPr>
            <p:ph type="pic" idx="23"/>
          </p:nvPr>
        </p:nvSpPr>
        <p:spPr>
          <a:xfrm>
            <a:off x="-139700" y="495300"/>
            <a:ext cx="16611600" cy="12458700"/>
          </a:xfrm>
          <a:prstGeom prst="rect">
            <a:avLst/>
          </a:prstGeom>
        </p:spPr>
        <p:txBody>
          <a:bodyPr lIns="91439" tIns="45719" rIns="91439" bIns="45719">
            <a:noAutofit/>
          </a:bodyPr>
          <a:lstStyle/>
          <a:p>
            <a:endParaRPr/>
          </a:p>
        </p:txBody>
      </p:sp>
      <p:sp>
        <p:nvSpPr>
          <p:cNvPr id="127"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34" name="Image"/>
          <p:cNvSpPr>
            <a:spLocks noGrp="1"/>
          </p:cNvSpPr>
          <p:nvPr>
            <p:ph type="pic" idx="21"/>
          </p:nvPr>
        </p:nvSpPr>
        <p:spPr>
          <a:xfrm>
            <a:off x="-1333500" y="-5524500"/>
            <a:ext cx="27051000" cy="21640800"/>
          </a:xfrm>
          <a:prstGeom prst="rect">
            <a:avLst/>
          </a:prstGeom>
        </p:spPr>
        <p:txBody>
          <a:bodyPr lIns="91439" tIns="45719" rIns="91439" bIns="45719">
            <a:noAutofit/>
          </a:bodyPr>
          <a:lstStyle/>
          <a:p>
            <a:endParaRPr/>
          </a:p>
        </p:txBody>
      </p:sp>
      <p:sp>
        <p:nvSpPr>
          <p:cNvPr id="13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‹nr.›</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42"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p:spTree>
      <p:nvGrpSpPr>
        <p:cNvPr id="1" name=""/>
        <p:cNvGrpSpPr/>
        <p:nvPr/>
      </p:nvGrpSpPr>
      <p:grpSpPr>
        <a:xfrm>
          <a:off x="0" y="0"/>
          <a:ext cx="0" cy="0"/>
          <a:chOff x="0" y="0"/>
          <a:chExt cx="0" cy="0"/>
        </a:xfrm>
      </p:grpSpPr>
      <p:sp>
        <p:nvSpPr>
          <p:cNvPr id="21" name="666699290_02_crop_3159x1892.jpg"/>
          <p:cNvSpPr>
            <a:spLocks noGrp="1"/>
          </p:cNvSpPr>
          <p:nvPr>
            <p:ph type="pic" idx="21"/>
          </p:nvPr>
        </p:nvSpPr>
        <p:spPr>
          <a:xfrm>
            <a:off x="-1155700" y="-1295400"/>
            <a:ext cx="26746200" cy="16018933"/>
          </a:xfrm>
          <a:prstGeom prst="rect">
            <a:avLst/>
          </a:prstGeom>
        </p:spPr>
        <p:txBody>
          <a:bodyPr lIns="91439" tIns="45719" rIns="91439" bIns="45719">
            <a:noAutofit/>
          </a:bodyPr>
          <a:lstStyle/>
          <a:p>
            <a:endParaRPr/>
          </a:p>
        </p:txBody>
      </p:sp>
      <p:sp>
        <p:nvSpPr>
          <p:cNvPr id="22" name="Presentation Title"/>
          <p:cNvSpPr txBox="1">
            <a:spLocks noGrp="1"/>
          </p:cNvSpPr>
          <p:nvPr>
            <p:ph type="title" hasCustomPrompt="1"/>
          </p:nvPr>
        </p:nvSpPr>
        <p:spPr>
          <a:xfrm>
            <a:off x="1206500" y="7124700"/>
            <a:ext cx="21971000" cy="4648200"/>
          </a:xfrm>
          <a:prstGeom prst="rect">
            <a:avLst/>
          </a:prstGeom>
        </p:spPr>
        <p:txBody>
          <a:bodyPr anchor="b"/>
          <a:lstStyle>
            <a:lvl1pPr>
              <a:defRPr sz="11600" spc="-232"/>
            </a:lvl1pPr>
          </a:lstStyle>
          <a:p>
            <a:r>
              <a:t>Presentation Title</a:t>
            </a:r>
          </a:p>
        </p:txBody>
      </p:sp>
      <p:sp>
        <p:nvSpPr>
          <p:cNvPr id="23" name="Author and Date"/>
          <p:cNvSpPr txBox="1">
            <a:spLocks noGrp="1"/>
          </p:cNvSpPr>
          <p:nvPr>
            <p:ph type="body" sz="quarter" idx="22" hasCustomPrompt="1"/>
          </p:nvPr>
        </p:nvSpPr>
        <p:spPr>
          <a:xfrm>
            <a:off x="1207690" y="1106137"/>
            <a:ext cx="21968621"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Author and Date</a:t>
            </a:r>
          </a:p>
        </p:txBody>
      </p:sp>
      <p:sp>
        <p:nvSpPr>
          <p:cNvPr id="24" name="Body Level One…"/>
          <p:cNvSpPr txBox="1">
            <a:spLocks noGrp="1"/>
          </p:cNvSpPr>
          <p:nvPr>
            <p:ph type="body" sz="quarter" idx="1" hasCustomPrompt="1"/>
          </p:nvPr>
        </p:nvSpPr>
        <p:spPr>
          <a:xfrm>
            <a:off x="1206500" y="11609910"/>
            <a:ext cx="21971000" cy="1116952"/>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Presentation Subtitle</a:t>
            </a:r>
          </a:p>
          <a:p>
            <a:pPr lvl="1"/>
            <a:endParaRPr/>
          </a:p>
          <a:p>
            <a:pPr lvl="2"/>
            <a:endParaRPr/>
          </a:p>
          <a:p>
            <a:pPr lvl="3"/>
            <a:endParaRPr/>
          </a:p>
          <a:p>
            <a:pPr lvl="4"/>
            <a:endParaRPr/>
          </a:p>
        </p:txBody>
      </p:sp>
      <p:sp>
        <p:nvSpPr>
          <p:cNvPr id="25"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910457886_1434x1669.jpg"/>
          <p:cNvSpPr>
            <a:spLocks noGrp="1"/>
          </p:cNvSpPr>
          <p:nvPr>
            <p:ph type="pic" idx="21"/>
          </p:nvPr>
        </p:nvSpPr>
        <p:spPr>
          <a:xfrm>
            <a:off x="10972800" y="-203200"/>
            <a:ext cx="12144837" cy="14135100"/>
          </a:xfrm>
          <a:prstGeom prst="rect">
            <a:avLst/>
          </a:prstGeom>
        </p:spPr>
        <p:txBody>
          <a:bodyPr lIns="91439" tIns="45719" rIns="91439" bIns="45719">
            <a:noAutofit/>
          </a:bodyPr>
          <a:lstStyle/>
          <a:p>
            <a:endParaRPr/>
          </a:p>
        </p:txBody>
      </p:sp>
      <p:sp>
        <p:nvSpPr>
          <p:cNvPr id="33" name="Slide Title"/>
          <p:cNvSpPr txBox="1">
            <a:spLocks noGrp="1"/>
          </p:cNvSpPr>
          <p:nvPr>
            <p:ph type="title" hasCustomPrompt="1"/>
          </p:nvPr>
        </p:nvSpPr>
        <p:spPr>
          <a:xfrm>
            <a:off x="1206500" y="1270000"/>
            <a:ext cx="9779000" cy="5882273"/>
          </a:xfrm>
          <a:prstGeom prst="rect">
            <a:avLst/>
          </a:prstGeom>
        </p:spPr>
        <p:txBody>
          <a:bodyPr anchor="b"/>
          <a:lstStyle/>
          <a:p>
            <a:r>
              <a:t>Slide Title</a:t>
            </a:r>
          </a:p>
        </p:txBody>
      </p:sp>
      <p:sp>
        <p:nvSpPr>
          <p:cNvPr id="34" name="Body Level One…"/>
          <p:cNvSpPr txBox="1">
            <a:spLocks noGrp="1"/>
          </p:cNvSpPr>
          <p:nvPr>
            <p:ph type="body" sz="quarter" idx="1" hasCustomPrompt="1"/>
          </p:nvPr>
        </p:nvSpPr>
        <p:spPr>
          <a:xfrm>
            <a:off x="1206500" y="7060576"/>
            <a:ext cx="9779000" cy="5385424"/>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Slide Subtitle</a:t>
            </a:r>
          </a:p>
          <a:p>
            <a:pPr lvl="1"/>
            <a:endParaRPr/>
          </a:p>
          <a:p>
            <a:pPr lvl="2"/>
            <a:endParaRPr/>
          </a:p>
          <a:p>
            <a:pPr lvl="3"/>
            <a:endParaRPr/>
          </a:p>
          <a:p>
            <a:pPr lvl="4"/>
            <a:endParaRPr/>
          </a:p>
        </p:txBody>
      </p:sp>
      <p:sp>
        <p:nvSpPr>
          <p:cNvPr id="35" name="Slide Number"/>
          <p:cNvSpPr txBox="1">
            <a:spLocks noGrp="1"/>
          </p:cNvSpPr>
          <p:nvPr>
            <p:ph type="sldNum" sz="quarter" idx="2"/>
          </p:nvPr>
        </p:nvSpPr>
        <p:spPr>
          <a:xfrm>
            <a:off x="12001499" y="13085233"/>
            <a:ext cx="368505" cy="374600"/>
          </a:xfrm>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Slide Subtitle"/>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44"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2" name="Body Level One…"/>
          <p:cNvSpPr txBox="1">
            <a:spLocks noGrp="1"/>
          </p:cNvSpPr>
          <p:nvPr>
            <p:ph type="body" idx="1" hasCustomPrompt="1"/>
          </p:nvPr>
        </p:nvSpPr>
        <p:spPr>
          <a:prstGeom prst="rect">
            <a:avLst/>
          </a:prstGeom>
        </p:spPr>
        <p:txBody>
          <a:bodyPr numCol="2" spcCol="1098550"/>
          <a:lstStyle/>
          <a:p>
            <a:r>
              <a:t>Slide bullet text</a:t>
            </a:r>
          </a:p>
          <a:p>
            <a:pPr lvl="1"/>
            <a:endParaRPr/>
          </a:p>
          <a:p>
            <a:pPr lvl="2"/>
            <a:endParaRPr/>
          </a:p>
          <a:p>
            <a:pPr lvl="3"/>
            <a:endParaRPr/>
          </a:p>
          <a:p>
            <a:pPr lvl="4"/>
            <a:endParaRPr/>
          </a:p>
        </p:txBody>
      </p:sp>
      <p:sp>
        <p:nvSpPr>
          <p:cNvPr id="53"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0" name="Slide Subtitle"/>
          <p:cNvSpPr txBox="1">
            <a:spLocks noGrp="1"/>
          </p:cNvSpPr>
          <p:nvPr>
            <p:ph type="body" sz="quarter" idx="21" hasCustomPrompt="1"/>
          </p:nvPr>
        </p:nvSpPr>
        <p:spPr>
          <a:xfrm>
            <a:off x="1206500" y="2372962"/>
            <a:ext cx="9779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61" name="Body Level One…"/>
          <p:cNvSpPr txBox="1">
            <a:spLocks noGrp="1"/>
          </p:cNvSpPr>
          <p:nvPr>
            <p:ph type="body" sz="half" idx="1" hasCustomPrompt="1"/>
          </p:nvPr>
        </p:nvSpPr>
        <p:spPr>
          <a:xfrm>
            <a:off x="1206500" y="4248504"/>
            <a:ext cx="9779000" cy="8256630"/>
          </a:xfrm>
          <a:prstGeom prst="rect">
            <a:avLst/>
          </a:prstGeom>
        </p:spPr>
        <p:txBody>
          <a:bodyPr/>
          <a:lstStyle/>
          <a:p>
            <a:r>
              <a:t>Slide bullet text</a:t>
            </a:r>
          </a:p>
          <a:p>
            <a:pPr lvl="1"/>
            <a:endParaRPr/>
          </a:p>
          <a:p>
            <a:pPr lvl="2"/>
            <a:endParaRPr/>
          </a:p>
          <a:p>
            <a:pPr lvl="3"/>
            <a:endParaRPr/>
          </a:p>
          <a:p>
            <a:pPr lvl="4"/>
            <a:endParaRPr/>
          </a:p>
        </p:txBody>
      </p:sp>
      <p:sp>
        <p:nvSpPr>
          <p:cNvPr id="62" name="660384004_1290x1720.jpg"/>
          <p:cNvSpPr>
            <a:spLocks noGrp="1"/>
          </p:cNvSpPr>
          <p:nvPr>
            <p:ph type="pic" idx="22"/>
          </p:nvPr>
        </p:nvSpPr>
        <p:spPr>
          <a:xfrm>
            <a:off x="12192000" y="-407266"/>
            <a:ext cx="10916874" cy="14555832"/>
          </a:xfrm>
          <a:prstGeom prst="rect">
            <a:avLst/>
          </a:prstGeom>
        </p:spPr>
        <p:txBody>
          <a:bodyPr lIns="91439" tIns="45719" rIns="91439" bIns="45719">
            <a:noAutofit/>
          </a:bodyPr>
          <a:lstStyle/>
          <a:p>
            <a:endParaRPr/>
          </a:p>
        </p:txBody>
      </p:sp>
      <p:sp>
        <p:nvSpPr>
          <p:cNvPr id="63" name="Slide Title"/>
          <p:cNvSpPr txBox="1">
            <a:spLocks noGrp="1"/>
          </p:cNvSpPr>
          <p:nvPr>
            <p:ph type="title" hasCustomPrompt="1"/>
          </p:nvPr>
        </p:nvSpPr>
        <p:spPr>
          <a:xfrm>
            <a:off x="1206500" y="1079500"/>
            <a:ext cx="9779000" cy="1435100"/>
          </a:xfrm>
          <a:prstGeom prst="rect">
            <a:avLst/>
          </a:prstGeom>
        </p:spPr>
        <p:txBody>
          <a:bodyPr/>
          <a:lstStyle/>
          <a:p>
            <a:r>
              <a:t>Slide Title</a:t>
            </a:r>
          </a:p>
        </p:txBody>
      </p:sp>
      <p:sp>
        <p:nvSpPr>
          <p:cNvPr id="64"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71" name="Section Title"/>
          <p:cNvSpPr txBox="1">
            <a:spLocks noGrp="1"/>
          </p:cNvSpPr>
          <p:nvPr>
            <p:ph type="title" hasCustomPrompt="1"/>
          </p:nvPr>
        </p:nvSpPr>
        <p:spPr>
          <a:xfrm>
            <a:off x="1206496" y="4533900"/>
            <a:ext cx="21971004" cy="4648200"/>
          </a:xfrm>
          <a:prstGeom prst="rect">
            <a:avLst/>
          </a:prstGeom>
        </p:spPr>
        <p:txBody>
          <a:bodyPr anchor="ctr"/>
          <a:lstStyle>
            <a:lvl1pPr>
              <a:defRPr sz="11600" b="0" spc="-232">
                <a:latin typeface="Helvetica Neue Medium"/>
                <a:ea typeface="Helvetica Neue Medium"/>
                <a:cs typeface="Helvetica Neue Medium"/>
                <a:sym typeface="Helvetica Neue Medium"/>
              </a:defRPr>
            </a:lvl1pPr>
          </a:lstStyle>
          <a:p>
            <a:r>
              <a:t>Section Title</a:t>
            </a:r>
          </a:p>
        </p:txBody>
      </p:sp>
      <p:sp>
        <p:nvSpPr>
          <p:cNvPr id="72" name="Slide Number"/>
          <p:cNvSpPr txBox="1">
            <a:spLocks noGrp="1"/>
          </p:cNvSpPr>
          <p:nvPr>
            <p:ph type="sldNum" sz="quarter" idx="2"/>
          </p:nvPr>
        </p:nvSpPr>
        <p:spPr>
          <a:xfrm>
            <a:off x="12001499" y="13085233"/>
            <a:ext cx="368505" cy="374600"/>
          </a:xfrm>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79" name="Slide Title"/>
          <p:cNvSpPr txBox="1">
            <a:spLocks noGrp="1"/>
          </p:cNvSpPr>
          <p:nvPr>
            <p:ph type="title" hasCustomPrompt="1"/>
          </p:nvPr>
        </p:nvSpPr>
        <p:spPr>
          <a:xfrm>
            <a:off x="1206500" y="1079500"/>
            <a:ext cx="21971000" cy="1434949"/>
          </a:xfrm>
          <a:prstGeom prst="rect">
            <a:avLst/>
          </a:prstGeom>
        </p:spPr>
        <p:txBody>
          <a:bodyPr/>
          <a:lstStyle/>
          <a:p>
            <a:r>
              <a:t>Slide Title</a:t>
            </a:r>
          </a:p>
        </p:txBody>
      </p:sp>
      <p:sp>
        <p:nvSpPr>
          <p:cNvPr id="80" name="Slide Subtitle"/>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81"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88" name="Agenda Title"/>
          <p:cNvSpPr txBox="1">
            <a:spLocks noGrp="1"/>
          </p:cNvSpPr>
          <p:nvPr>
            <p:ph type="title" hasCustomPrompt="1"/>
          </p:nvPr>
        </p:nvSpPr>
        <p:spPr>
          <a:xfrm>
            <a:off x="1206500" y="1079500"/>
            <a:ext cx="21971000" cy="1435100"/>
          </a:xfrm>
          <a:prstGeom prst="rect">
            <a:avLst/>
          </a:prstGeom>
        </p:spPr>
        <p:txBody>
          <a:bodyPr/>
          <a:lstStyle/>
          <a:p>
            <a:r>
              <a:t>Agenda Title</a:t>
            </a:r>
          </a:p>
        </p:txBody>
      </p:sp>
      <p:sp>
        <p:nvSpPr>
          <p:cNvPr id="89" name="Agenda Subtitle"/>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Agenda Subtitle</a:t>
            </a:r>
          </a:p>
        </p:txBody>
      </p:sp>
      <p:sp>
        <p:nvSpPr>
          <p:cNvPr id="90" name="Body Level One…"/>
          <p:cNvSpPr txBox="1">
            <a:spLocks noGrp="1"/>
          </p:cNvSpPr>
          <p:nvPr>
            <p:ph type="body" idx="1" hasCustomPrompt="1"/>
          </p:nvPr>
        </p:nvSpPr>
        <p:spPr>
          <a:prstGeom prst="rect">
            <a:avLst/>
          </a:prstGeom>
        </p:spPr>
        <p:txBody>
          <a:bodyPr/>
          <a:lstStyle>
            <a:lvl1pPr marL="0" indent="0" defTabSz="825500">
              <a:lnSpc>
                <a:spcPct val="100000"/>
              </a:lnSpc>
              <a:spcBef>
                <a:spcPts val="1800"/>
              </a:spcBef>
              <a:buSzTx/>
              <a:buNone/>
              <a:defRPr sz="5500" spc="-55"/>
            </a:lvl1pPr>
            <a:lvl2pPr marL="0" indent="457200" defTabSz="825500">
              <a:lnSpc>
                <a:spcPct val="100000"/>
              </a:lnSpc>
              <a:spcBef>
                <a:spcPts val="1800"/>
              </a:spcBef>
              <a:buSzTx/>
              <a:buNone/>
              <a:defRPr sz="5500" spc="-55"/>
            </a:lvl2pPr>
            <a:lvl3pPr marL="0" indent="914400" defTabSz="825500">
              <a:lnSpc>
                <a:spcPct val="100000"/>
              </a:lnSpc>
              <a:spcBef>
                <a:spcPts val="1800"/>
              </a:spcBef>
              <a:buSzTx/>
              <a:buNone/>
              <a:defRPr sz="5500" spc="-55"/>
            </a:lvl3pPr>
            <a:lvl4pPr marL="0" indent="1371600" defTabSz="825500">
              <a:lnSpc>
                <a:spcPct val="100000"/>
              </a:lnSpc>
              <a:spcBef>
                <a:spcPts val="1800"/>
              </a:spcBef>
              <a:buSzTx/>
              <a:buNone/>
              <a:defRPr sz="5500" spc="-55"/>
            </a:lvl4pPr>
            <a:lvl5pPr marL="0" indent="1828800" defTabSz="825500">
              <a:lnSpc>
                <a:spcPct val="100000"/>
              </a:lnSpc>
              <a:spcBef>
                <a:spcPts val="1800"/>
              </a:spcBef>
              <a:buSzTx/>
              <a:buNone/>
              <a:defRPr sz="5500" spc="-55"/>
            </a:lvl5pPr>
          </a:lstStyle>
          <a:p>
            <a:r>
              <a:t>Agenda Topics</a:t>
            </a:r>
          </a:p>
          <a:p>
            <a:pPr lvl="1"/>
            <a:endParaRPr/>
          </a:p>
          <a:p>
            <a:pPr lvl="2"/>
            <a:endParaRPr/>
          </a:p>
          <a:p>
            <a:pPr lvl="3"/>
            <a:endParaRPr/>
          </a:p>
          <a:p>
            <a:pPr lvl="4"/>
            <a:endParaRPr/>
          </a:p>
        </p:txBody>
      </p:sp>
      <p:sp>
        <p:nvSpPr>
          <p:cNvPr id="91"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Title"/>
          <p:cNvSpPr txBox="1">
            <a:spLocks noGrp="1"/>
          </p:cNvSpPr>
          <p:nvPr>
            <p:ph type="title" hasCustomPrompt="1"/>
          </p:nvPr>
        </p:nvSpPr>
        <p:spPr>
          <a:xfrm>
            <a:off x="1206500" y="1079500"/>
            <a:ext cx="21971000" cy="14331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r>
              <a:t>Slide Title</a:t>
            </a:r>
          </a:p>
        </p:txBody>
      </p:sp>
      <p:sp>
        <p:nvSpPr>
          <p:cNvPr id="3" name="Body Level One…"/>
          <p:cNvSpPr txBox="1">
            <a:spLocks noGrp="1"/>
          </p:cNvSpPr>
          <p:nvPr>
            <p:ph type="body" idx="1" hasCustomPrompt="1"/>
          </p:nvPr>
        </p:nvSpPr>
        <p:spPr>
          <a:xfrm>
            <a:off x="1206500" y="4248504"/>
            <a:ext cx="21971000" cy="8256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r>
              <a:t>Slide bullet text</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12001499" y="13080999"/>
            <a:ext cx="368505" cy="374600"/>
          </a:xfrm>
          <a:prstGeom prst="rect">
            <a:avLst/>
          </a:prstGeom>
          <a:ln w="12700">
            <a:miter lim="400000"/>
          </a:ln>
        </p:spPr>
        <p:txBody>
          <a:bodyPr wrap="none" lIns="50800" tIns="50800" rIns="50800" bIns="50800" anchor="b">
            <a:spAutoFit/>
          </a:bodyPr>
          <a:lstStyle>
            <a:lvl1pPr defTabSz="584200">
              <a:defRPr sz="1800">
                <a:solidFill>
                  <a:srgbClr val="000000"/>
                </a:solidFill>
              </a:defRPr>
            </a:lvl1pPr>
          </a:lstStyle>
          <a:p>
            <a:fld id="{86CB4B4D-7CA3-9044-876B-883B54F8677D}" type="slidenum">
              <a:t>‹nr.›</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1pPr>
      <a:lvl2pPr marL="0" marR="0" indent="4572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2pPr>
      <a:lvl3pPr marL="0" marR="0" indent="9144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3pPr>
      <a:lvl4pPr marL="0" marR="0" indent="13716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4pPr>
      <a:lvl5pPr marL="0" marR="0" indent="18288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5pPr>
      <a:lvl6pPr marL="0" marR="0" indent="22860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6pPr>
      <a:lvl7pPr marL="0" marR="0" indent="27432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7pPr>
      <a:lvl8pPr marL="0" marR="0" indent="32004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8pPr>
      <a:lvl9pPr marL="0" marR="0" indent="36576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9pPr>
    </p:titleStyle>
    <p:bodyStyle>
      <a:lvl1pPr marL="609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1pPr>
      <a:lvl2pPr marL="1219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2pPr>
      <a:lvl3pPr marL="1828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3pPr>
      <a:lvl4pPr marL="2438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4pPr>
      <a:lvl5pPr marL="30480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5pPr>
      <a:lvl6pPr marL="3657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6pPr>
      <a:lvl7pPr marL="4267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7pPr>
      <a:lvl8pPr marL="4876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8pPr>
      <a:lvl9pPr marL="5486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1pPr>
      <a:lvl2pPr marL="0" marR="0" indent="4572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2pPr>
      <a:lvl3pPr marL="0" marR="0" indent="9144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3pPr>
      <a:lvl4pPr marL="0" marR="0" indent="13716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4pPr>
      <a:lvl5pPr marL="0" marR="0" indent="18288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5pPr>
      <a:lvl6pPr marL="0" marR="0" indent="22860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6pPr>
      <a:lvl7pPr marL="0" marR="0" indent="27432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7pPr>
      <a:lvl8pPr marL="0" marR="0" indent="32004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8pPr>
      <a:lvl9pPr marL="0" marR="0" indent="36576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19 May 2021"/>
          <p:cNvSpPr txBox="1">
            <a:spLocks noGrp="1"/>
          </p:cNvSpPr>
          <p:nvPr>
            <p:ph type="body" idx="21"/>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normAutofit lnSpcReduction="10000"/>
          </a:bodyPr>
          <a:lstStyle/>
          <a:p>
            <a:r>
              <a:t>19 May 2021</a:t>
            </a:r>
          </a:p>
        </p:txBody>
      </p:sp>
      <p:sp>
        <p:nvSpPr>
          <p:cNvPr id="152" name="Can we trust trust-based data governance models?"/>
          <p:cNvSpPr txBox="1">
            <a:spLocks noGrp="1"/>
          </p:cNvSpPr>
          <p:nvPr>
            <p:ph type="ctrTitle"/>
          </p:nvPr>
        </p:nvSpPr>
        <p:spPr>
          <a:prstGeom prst="rect">
            <a:avLst/>
          </a:prstGeom>
        </p:spPr>
        <p:txBody>
          <a:bodyPr/>
          <a:lstStyle/>
          <a:p>
            <a:r>
              <a:t>Can we trust trust-based data governance models?</a:t>
            </a:r>
          </a:p>
        </p:txBody>
      </p:sp>
      <p:sp>
        <p:nvSpPr>
          <p:cNvPr id="153" name="Esther Keymolen &amp; Bart van der Sloot"/>
          <p:cNvSpPr txBox="1">
            <a:spLocks noGrp="1"/>
          </p:cNvSpPr>
          <p:nvPr>
            <p:ph type="subTitle" sz="quarter" idx="1"/>
          </p:nvPr>
        </p:nvSpPr>
        <p:spPr>
          <a:prstGeom prst="rect">
            <a:avLst/>
          </a:prstGeom>
        </p:spPr>
        <p:txBody>
          <a:bodyPr/>
          <a:lstStyle/>
          <a:p>
            <a:r>
              <a:t>Esther Keymolen &amp; Bart van der Sloot</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Data Trusts"/>
          <p:cNvSpPr txBox="1">
            <a:spLocks noGrp="1"/>
          </p:cNvSpPr>
          <p:nvPr>
            <p:ph type="title"/>
          </p:nvPr>
        </p:nvSpPr>
        <p:spPr>
          <a:prstGeom prst="rect">
            <a:avLst/>
          </a:prstGeom>
        </p:spPr>
        <p:txBody>
          <a:bodyPr/>
          <a:lstStyle/>
          <a:p>
            <a:r>
              <a:t>Data Trusts</a:t>
            </a:r>
          </a:p>
        </p:txBody>
      </p:sp>
      <p:sp>
        <p:nvSpPr>
          <p:cNvPr id="192" name="Role of trust + challenges"/>
          <p:cNvSpPr txBox="1">
            <a:spLocks noGrp="1"/>
          </p:cNvSpPr>
          <p:nvPr>
            <p:ph type="body" idx="21"/>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r>
              <a:t>Role of trust + challenges</a:t>
            </a:r>
          </a:p>
        </p:txBody>
      </p:sp>
      <p:sp>
        <p:nvSpPr>
          <p:cNvPr id="193" name="A trusts B to interact on behalf of A with C…"/>
          <p:cNvSpPr txBox="1">
            <a:spLocks noGrp="1"/>
          </p:cNvSpPr>
          <p:nvPr>
            <p:ph type="body" idx="1"/>
          </p:nvPr>
        </p:nvSpPr>
        <p:spPr>
          <a:prstGeom prst="rect">
            <a:avLst/>
          </a:prstGeom>
        </p:spPr>
        <p:txBody>
          <a:bodyPr/>
          <a:lstStyle/>
          <a:p>
            <a:r>
              <a:t>A trusts </a:t>
            </a:r>
            <a:r>
              <a:rPr>
                <a:solidFill>
                  <a:schemeClr val="accent2">
                    <a:hueOff val="192982"/>
                    <a:satOff val="17755"/>
                    <a:lumOff val="-28483"/>
                  </a:schemeClr>
                </a:solidFill>
              </a:rPr>
              <a:t>B</a:t>
            </a:r>
            <a:r>
              <a:t> to interact on behalf of A with C</a:t>
            </a:r>
          </a:p>
          <a:p>
            <a:pPr marL="0" indent="0">
              <a:buSzTx/>
              <a:buNone/>
            </a:pPr>
            <a:r>
              <a:t>(A= data subject, B= data trust, C= tech companies) </a:t>
            </a:r>
          </a:p>
          <a:p>
            <a:pPr marL="0" indent="0">
              <a:buSzTx/>
              <a:buNone/>
              <a:defRPr b="1"/>
            </a:pPr>
            <a:r>
              <a:t>Challenges</a:t>
            </a:r>
          </a:p>
          <a:p>
            <a:r>
              <a:t>Still dependent on C to keep its end of the bargain</a:t>
            </a:r>
          </a:p>
          <a:p>
            <a:r>
              <a:t>Bringing data together may cause security vulnerability</a:t>
            </a:r>
          </a:p>
          <a:p>
            <a:r>
              <a:t>Problem of scalability and granularity</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Conclusion"/>
          <p:cNvSpPr txBox="1">
            <a:spLocks noGrp="1"/>
          </p:cNvSpPr>
          <p:nvPr>
            <p:ph type="title"/>
          </p:nvPr>
        </p:nvSpPr>
        <p:spPr>
          <a:prstGeom prst="rect">
            <a:avLst/>
          </a:prstGeom>
        </p:spPr>
        <p:txBody>
          <a:bodyPr/>
          <a:lstStyle/>
          <a:p>
            <a:r>
              <a:t>Conclusion</a:t>
            </a:r>
          </a:p>
        </p:txBody>
      </p:sp>
      <p:sp>
        <p:nvSpPr>
          <p:cNvPr id="196" name="Slide Subtitle"/>
          <p:cNvSpPr txBox="1">
            <a:spLocks noGrp="1"/>
          </p:cNvSpPr>
          <p:nvPr>
            <p:ph type="body" idx="21"/>
          </p:nvPr>
        </p:nvSpPr>
        <p:spPr>
          <a:prstGeom prst="rect">
            <a:avLst/>
          </a:prstGeom>
        </p:spPr>
        <p:txBody>
          <a:bodyPr/>
          <a:lstStyle/>
          <a:p>
            <a:endParaRPr/>
          </a:p>
        </p:txBody>
      </p:sp>
      <p:sp>
        <p:nvSpPr>
          <p:cNvPr id="197" name="Slide bullet text"/>
          <p:cNvSpPr txBox="1">
            <a:spLocks noGrp="1"/>
          </p:cNvSpPr>
          <p:nvPr>
            <p:ph type="body" idx="1"/>
          </p:nvPr>
        </p:nvSpPr>
        <p:spPr>
          <a:prstGeom prst="rect">
            <a:avLst/>
          </a:prstGeom>
        </p:spPr>
        <p:txBody>
          <a:bodyPr/>
          <a:lstStyle/>
          <a:p>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Regulating personal data"/>
          <p:cNvSpPr txBox="1">
            <a:spLocks noGrp="1"/>
          </p:cNvSpPr>
          <p:nvPr>
            <p:ph type="title"/>
          </p:nvPr>
        </p:nvSpPr>
        <p:spPr>
          <a:prstGeom prst="rect">
            <a:avLst/>
          </a:prstGeom>
        </p:spPr>
        <p:txBody>
          <a:bodyPr/>
          <a:lstStyle/>
          <a:p>
            <a:r>
              <a:t>Regulating personal data</a:t>
            </a:r>
          </a:p>
        </p:txBody>
      </p:sp>
      <p:sp>
        <p:nvSpPr>
          <p:cNvPr id="160" name="Old &amp; new models"/>
          <p:cNvSpPr txBox="1">
            <a:spLocks noGrp="1"/>
          </p:cNvSpPr>
          <p:nvPr>
            <p:ph type="body" idx="21"/>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r>
              <a:t>Old &amp; new models</a:t>
            </a:r>
          </a:p>
        </p:txBody>
      </p:sp>
      <p:sp>
        <p:nvSpPr>
          <p:cNvPr id="161" name="Old models =&gt; based on control…"/>
          <p:cNvSpPr txBox="1">
            <a:spLocks noGrp="1"/>
          </p:cNvSpPr>
          <p:nvPr>
            <p:ph type="body" idx="1"/>
          </p:nvPr>
        </p:nvSpPr>
        <p:spPr>
          <a:prstGeom prst="rect">
            <a:avLst/>
          </a:prstGeom>
        </p:spPr>
        <p:txBody>
          <a:bodyPr/>
          <a:lstStyle/>
          <a:p>
            <a:pPr marL="493776" indent="-493776" defTabSz="1975054">
              <a:spcBef>
                <a:spcPts val="3600"/>
              </a:spcBef>
              <a:defRPr sz="3888"/>
            </a:pPr>
            <a:r>
              <a:t>Old models =&gt; based on </a:t>
            </a:r>
            <a:r>
              <a:rPr b="1"/>
              <a:t>control</a:t>
            </a:r>
          </a:p>
          <a:p>
            <a:pPr marL="987552" lvl="1" indent="-493776" defTabSz="1975054">
              <a:spcBef>
                <a:spcPts val="3600"/>
              </a:spcBef>
              <a:defRPr sz="3888"/>
            </a:pPr>
            <a:r>
              <a:t>Giving data subjects </a:t>
            </a:r>
            <a:r>
              <a:rPr b="1"/>
              <a:t>control</a:t>
            </a:r>
            <a:r>
              <a:t> </a:t>
            </a:r>
            <a:r>
              <a:rPr b="1"/>
              <a:t>over their personal data</a:t>
            </a:r>
          </a:p>
          <a:p>
            <a:pPr marL="987552" lvl="1" indent="-493776" defTabSz="1975054">
              <a:spcBef>
                <a:spcPts val="3600"/>
              </a:spcBef>
              <a:defRPr sz="3888"/>
            </a:pPr>
            <a:r>
              <a:rPr b="1"/>
              <a:t>Legal standards</a:t>
            </a:r>
            <a:r>
              <a:t> and governmental </a:t>
            </a:r>
            <a:r>
              <a:rPr b="1"/>
              <a:t>enforcement </a:t>
            </a:r>
            <a:r>
              <a:t>of these standards</a:t>
            </a:r>
          </a:p>
          <a:p>
            <a:pPr marL="0" indent="0" defTabSz="1975054">
              <a:spcBef>
                <a:spcPts val="3600"/>
              </a:spcBef>
              <a:buSzTx/>
              <a:buNone/>
              <a:defRPr sz="3888"/>
            </a:pPr>
            <a:r>
              <a:rPr b="1"/>
              <a:t>PROBLEMS</a:t>
            </a:r>
            <a:r>
              <a:t>: ex post regulation, network effect, oblivion, impossible, who is taking action? Outdated norms, enforcement issues, companies mainly  pursue their own interest</a:t>
            </a:r>
          </a:p>
          <a:p>
            <a:pPr marL="493776" indent="-493776" defTabSz="1975054">
              <a:spcBef>
                <a:spcPts val="3600"/>
              </a:spcBef>
              <a:defRPr sz="3888"/>
            </a:pPr>
            <a:r>
              <a:t>New models =&gt; based on </a:t>
            </a:r>
            <a:r>
              <a:rPr b="1"/>
              <a:t>trust</a:t>
            </a:r>
          </a:p>
          <a:p>
            <a:pPr marL="987552" lvl="1" indent="-493776" defTabSz="1975054">
              <a:spcBef>
                <a:spcPts val="3600"/>
              </a:spcBef>
              <a:defRPr sz="3888"/>
            </a:pPr>
            <a:r>
              <a:t>Data stewards</a:t>
            </a:r>
          </a:p>
          <a:p>
            <a:pPr marL="987552" lvl="1" indent="-493776" defTabSz="1975054">
              <a:spcBef>
                <a:spcPts val="3600"/>
              </a:spcBef>
              <a:defRPr sz="3888"/>
            </a:pPr>
            <a:r>
              <a:t>Information fiduciaries</a:t>
            </a:r>
          </a:p>
          <a:p>
            <a:pPr marL="987552" lvl="1" indent="-493776" defTabSz="1975054">
              <a:spcBef>
                <a:spcPts val="3600"/>
              </a:spcBef>
              <a:defRPr sz="3888"/>
            </a:pPr>
            <a:r>
              <a:t>Data trusts</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But what are we talking about, when we talk about trust?"/>
          <p:cNvSpPr txBox="1">
            <a:spLocks noGrp="1"/>
          </p:cNvSpPr>
          <p:nvPr>
            <p:ph type="title"/>
          </p:nvPr>
        </p:nvSpPr>
        <p:spPr>
          <a:prstGeom prst="rect">
            <a:avLst/>
          </a:prstGeom>
        </p:spPr>
        <p:txBody>
          <a:bodyPr/>
          <a:lstStyle>
            <a:lvl1pPr defTabSz="1877520">
              <a:defRPr sz="6544" spc="-130"/>
            </a:lvl1pPr>
          </a:lstStyle>
          <a:p>
            <a:r>
              <a:t>But what are we talking about, when we talk about trust?</a:t>
            </a:r>
          </a:p>
        </p:txBody>
      </p:sp>
      <p:sp>
        <p:nvSpPr>
          <p:cNvPr id="164" name="Conceptual analysis"/>
          <p:cNvSpPr txBox="1">
            <a:spLocks noGrp="1"/>
          </p:cNvSpPr>
          <p:nvPr>
            <p:ph type="body" idx="21"/>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i="1"/>
            </a:lvl1pPr>
          </a:lstStyle>
          <a:p>
            <a:r>
              <a:t>Conceptual analysis</a:t>
            </a:r>
          </a:p>
        </p:txBody>
      </p:sp>
      <p:sp>
        <p:nvSpPr>
          <p:cNvPr id="165" name="Trust: strategy to deal with uncertainty in social interaction. To have positive expectations of the actions of others. A trusts B to do x.…"/>
          <p:cNvSpPr txBox="1">
            <a:spLocks noGrp="1"/>
          </p:cNvSpPr>
          <p:nvPr>
            <p:ph type="body" idx="1"/>
          </p:nvPr>
        </p:nvSpPr>
        <p:spPr>
          <a:prstGeom prst="rect">
            <a:avLst/>
          </a:prstGeom>
        </p:spPr>
        <p:txBody>
          <a:bodyPr/>
          <a:lstStyle/>
          <a:p>
            <a:pPr defTabSz="619125">
              <a:spcBef>
                <a:spcPts val="1300"/>
              </a:spcBef>
              <a:defRPr sz="4125" spc="-41"/>
            </a:pPr>
            <a:r>
              <a:rPr b="1"/>
              <a:t>Trust</a:t>
            </a:r>
            <a:r>
              <a:t>: strategy to deal with uncertainty in social interaction. To have positive expectations of the actions of others. </a:t>
            </a:r>
            <a:r>
              <a:rPr i="1"/>
              <a:t>A trusts B to do x.</a:t>
            </a:r>
          </a:p>
          <a:p>
            <a:pPr lvl="4" indent="1371600" defTabSz="619125">
              <a:spcBef>
                <a:spcPts val="1300"/>
              </a:spcBef>
              <a:defRPr sz="4125" spc="-41"/>
            </a:pPr>
            <a:endParaRPr i="1"/>
          </a:p>
          <a:p>
            <a:pPr marL="523875" indent="-523875" defTabSz="619125">
              <a:spcBef>
                <a:spcPts val="1300"/>
              </a:spcBef>
              <a:buSzPct val="123000"/>
              <a:buChar char="•"/>
              <a:defRPr sz="4125" spc="-41"/>
            </a:pPr>
            <a:r>
              <a:rPr b="1"/>
              <a:t>Interpersonal: </a:t>
            </a:r>
            <a:r>
              <a:t>shared history, reciprocity, social roles, internal attribution</a:t>
            </a:r>
          </a:p>
          <a:p>
            <a:pPr marL="523875" indent="-523875" defTabSz="619125">
              <a:spcBef>
                <a:spcPts val="1300"/>
              </a:spcBef>
              <a:buSzPct val="123000"/>
              <a:buChar char="•"/>
              <a:defRPr sz="4125" spc="-41"/>
            </a:pPr>
            <a:r>
              <a:rPr b="1"/>
              <a:t>System: </a:t>
            </a:r>
            <a:r>
              <a:t>reliance on experts, facework commitments, external attribution</a:t>
            </a:r>
          </a:p>
          <a:p>
            <a:pPr marL="523875" indent="-523875" defTabSz="619125">
              <a:spcBef>
                <a:spcPts val="1300"/>
              </a:spcBef>
              <a:buSzPct val="123000"/>
              <a:buChar char="•"/>
              <a:defRPr sz="4125" b="1" spc="-41"/>
            </a:pPr>
            <a:r>
              <a:t>Data-driven: </a:t>
            </a:r>
            <a:r>
              <a:rPr b="0"/>
              <a:t>technology as quasi-other, user-friendliness, invisible visibility, attribution   difficult</a:t>
            </a:r>
          </a:p>
          <a:p>
            <a:pPr defTabSz="619125">
              <a:spcBef>
                <a:spcPts val="1300"/>
              </a:spcBef>
              <a:defRPr sz="4125" b="1" spc="-41"/>
            </a:pPr>
            <a:endParaRPr b="0"/>
          </a:p>
          <a:p>
            <a:pPr defTabSz="619125">
              <a:spcBef>
                <a:spcPts val="1300"/>
              </a:spcBef>
              <a:defRPr sz="4125" b="1" spc="-41"/>
            </a:pPr>
            <a:r>
              <a:rPr b="0"/>
              <a:t>Trust-based and control-based strategy often co-exist and build on each other. Control-based strategy are well-known, trast-based strategies are less known. </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Data curators, data custodians, and data stewards"/>
          <p:cNvSpPr txBox="1">
            <a:spLocks noGrp="1"/>
          </p:cNvSpPr>
          <p:nvPr>
            <p:ph type="title"/>
          </p:nvPr>
        </p:nvSpPr>
        <p:spPr>
          <a:prstGeom prst="rect">
            <a:avLst/>
          </a:prstGeom>
        </p:spPr>
        <p:txBody>
          <a:bodyPr/>
          <a:lstStyle>
            <a:lvl1pPr defTabSz="2121354">
              <a:defRPr sz="7394" spc="-147"/>
            </a:lvl1pPr>
          </a:lstStyle>
          <a:p>
            <a:r>
              <a:t>Data curators, data custodians, and data stewards</a:t>
            </a:r>
          </a:p>
        </p:txBody>
      </p:sp>
      <p:sp>
        <p:nvSpPr>
          <p:cNvPr id="168" name="Characteristics"/>
          <p:cNvSpPr txBox="1">
            <a:spLocks noGrp="1"/>
          </p:cNvSpPr>
          <p:nvPr>
            <p:ph type="body" idx="21"/>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r>
              <a:t>Characteristics </a:t>
            </a:r>
          </a:p>
        </p:txBody>
      </p:sp>
      <p:sp>
        <p:nvSpPr>
          <p:cNvPr id="169" name="Agenda Topics"/>
          <p:cNvSpPr txBox="1">
            <a:spLocks noGrp="1"/>
          </p:cNvSpPr>
          <p:nvPr>
            <p:ph type="body" idx="1"/>
          </p:nvPr>
        </p:nvSpPr>
        <p:spPr>
          <a:prstGeom prst="rect">
            <a:avLst/>
          </a:prstGeom>
        </p:spPr>
        <p:txBody>
          <a:bodyPr>
            <a:normAutofit lnSpcReduction="10000"/>
          </a:bodyPr>
          <a:lstStyle/>
          <a:p>
            <a:pPr marL="685800" indent="-685800">
              <a:buFont typeface="Arial" panose="020B0604020202020204" pitchFamily="34" charset="0"/>
              <a:buChar char="•"/>
            </a:pPr>
            <a:r>
              <a:rPr lang="en-GB" dirty="0"/>
              <a:t>Data protection officer </a:t>
            </a:r>
          </a:p>
          <a:p>
            <a:pPr marL="685800" indent="-685800">
              <a:buFont typeface="Arial" panose="020B0604020202020204" pitchFamily="34" charset="0"/>
              <a:buChar char="•"/>
            </a:pPr>
            <a:r>
              <a:rPr lang="en-GB" dirty="0"/>
              <a:t>Data curator, data custodian, data steward</a:t>
            </a:r>
          </a:p>
          <a:p>
            <a:pPr marL="685800" indent="-685800">
              <a:buFont typeface="Arial" panose="020B0604020202020204" pitchFamily="34" charset="0"/>
              <a:buChar char="•"/>
            </a:pPr>
            <a:r>
              <a:rPr lang="en-GB" dirty="0"/>
              <a:t>Employee of/</a:t>
            </a:r>
            <a:r>
              <a:rPr lang="en-GB" dirty="0" err="1"/>
              <a:t>payed</a:t>
            </a:r>
            <a:r>
              <a:rPr lang="en-GB" dirty="0"/>
              <a:t> by organisation, yet formally independent</a:t>
            </a:r>
          </a:p>
          <a:p>
            <a:pPr marL="685800" indent="-685800">
              <a:buFont typeface="Arial" panose="020B0604020202020204" pitchFamily="34" charset="0"/>
              <a:buChar char="•"/>
            </a:pPr>
            <a:r>
              <a:rPr lang="en-GB" dirty="0"/>
              <a:t>Task: ensuring the common good/interests of data subjects/interests of other organisations ‘against’ the interest of the employer</a:t>
            </a:r>
          </a:p>
          <a:p>
            <a:pPr marL="685800" indent="-685800">
              <a:buFont typeface="Arial" panose="020B0604020202020204" pitchFamily="34" charset="0"/>
              <a:buChar char="•"/>
            </a:pPr>
            <a:r>
              <a:rPr lang="en-GB" dirty="0"/>
              <a:t>Examples: ensuring data are correct, metadata are kept, data are accessible and can be re-used, ensuring data is used properly</a:t>
            </a:r>
          </a:p>
          <a:p>
            <a:pPr marL="685800" indent="-685800">
              <a:buFont typeface="Arial" panose="020B0604020202020204" pitchFamily="34" charset="0"/>
              <a:buChar char="•"/>
            </a:pPr>
            <a:r>
              <a:rPr lang="en-GB" dirty="0"/>
              <a:t>Currently practiced by: research institutes, libraries, medical facilities and, though to a lesser extent, private sector organisations. </a:t>
            </a:r>
          </a:p>
          <a:p>
            <a:pPr marL="685800" indent="-685800">
              <a:buFont typeface="Arial" panose="020B0604020202020204" pitchFamily="34" charset="0"/>
              <a:buChar char="•"/>
            </a:pPr>
            <a:endParaRPr lang="en-GB"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Data curators, data custodians, and data stewards"/>
          <p:cNvSpPr txBox="1">
            <a:spLocks noGrp="1"/>
          </p:cNvSpPr>
          <p:nvPr>
            <p:ph type="title"/>
          </p:nvPr>
        </p:nvSpPr>
        <p:spPr>
          <a:prstGeom prst="rect">
            <a:avLst/>
          </a:prstGeom>
        </p:spPr>
        <p:txBody>
          <a:bodyPr/>
          <a:lstStyle>
            <a:lvl1pPr defTabSz="2121354">
              <a:defRPr sz="7394" spc="-147"/>
            </a:lvl1pPr>
          </a:lstStyle>
          <a:p>
            <a:r>
              <a:t>Data curators, data custodians, and data stewards</a:t>
            </a:r>
          </a:p>
        </p:txBody>
      </p:sp>
      <p:sp>
        <p:nvSpPr>
          <p:cNvPr id="168" name="Characteristics"/>
          <p:cNvSpPr txBox="1">
            <a:spLocks noGrp="1"/>
          </p:cNvSpPr>
          <p:nvPr>
            <p:ph type="body" idx="21"/>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r>
              <a:t>Characteristics </a:t>
            </a:r>
          </a:p>
        </p:txBody>
      </p:sp>
      <p:sp>
        <p:nvSpPr>
          <p:cNvPr id="169" name="Agenda Topics"/>
          <p:cNvSpPr txBox="1">
            <a:spLocks noGrp="1"/>
          </p:cNvSpPr>
          <p:nvPr>
            <p:ph type="body" idx="1"/>
          </p:nvPr>
        </p:nvSpPr>
        <p:spPr>
          <a:prstGeom prst="rect">
            <a:avLst/>
          </a:prstGeom>
        </p:spPr>
        <p:txBody>
          <a:bodyPr>
            <a:normAutofit lnSpcReduction="10000"/>
          </a:bodyPr>
          <a:lstStyle/>
          <a:p>
            <a:pPr marL="685800" indent="-685800">
              <a:buFont typeface="Arial" panose="020B0604020202020204" pitchFamily="34" charset="0"/>
              <a:buChar char="•"/>
            </a:pPr>
            <a:r>
              <a:rPr lang="en-GB" dirty="0"/>
              <a:t>Data protection officer </a:t>
            </a:r>
          </a:p>
          <a:p>
            <a:pPr marL="685800" indent="-685800">
              <a:buFont typeface="Arial" panose="020B0604020202020204" pitchFamily="34" charset="0"/>
              <a:buChar char="•"/>
            </a:pPr>
            <a:r>
              <a:rPr lang="en-GB" dirty="0"/>
              <a:t>Data curator, data custodian, data steward</a:t>
            </a:r>
          </a:p>
          <a:p>
            <a:pPr marL="685800" indent="-685800">
              <a:buFont typeface="Arial" panose="020B0604020202020204" pitchFamily="34" charset="0"/>
              <a:buChar char="•"/>
            </a:pPr>
            <a:r>
              <a:rPr lang="en-GB" dirty="0"/>
              <a:t>Employee of/</a:t>
            </a:r>
            <a:r>
              <a:rPr lang="en-GB" dirty="0" err="1"/>
              <a:t>payed</a:t>
            </a:r>
            <a:r>
              <a:rPr lang="en-GB" dirty="0"/>
              <a:t> by organisation, yet formally independent</a:t>
            </a:r>
          </a:p>
          <a:p>
            <a:pPr marL="685800" indent="-685800">
              <a:buFont typeface="Arial" panose="020B0604020202020204" pitchFamily="34" charset="0"/>
              <a:buChar char="•"/>
            </a:pPr>
            <a:r>
              <a:rPr lang="en-GB" dirty="0"/>
              <a:t>Task: ensuring the common good/interests of data subjects/interests of other organisations ‘against’ the interest of the employer</a:t>
            </a:r>
          </a:p>
          <a:p>
            <a:pPr marL="685800" indent="-685800">
              <a:buFont typeface="Arial" panose="020B0604020202020204" pitchFamily="34" charset="0"/>
              <a:buChar char="•"/>
            </a:pPr>
            <a:r>
              <a:rPr lang="en-GB" dirty="0"/>
              <a:t>Examples: ensuring data are correct, metadata are kept, data are accessible and can be re-used, ensuring data is used properly</a:t>
            </a:r>
          </a:p>
          <a:p>
            <a:pPr marL="685800" indent="-685800">
              <a:buFont typeface="Arial" panose="020B0604020202020204" pitchFamily="34" charset="0"/>
              <a:buChar char="•"/>
            </a:pPr>
            <a:r>
              <a:rPr lang="en-GB" dirty="0"/>
              <a:t>Currently practiced by: research institutes, libraries, medical facilities and, though to a lesser extent, private sector organisations. </a:t>
            </a:r>
          </a:p>
          <a:p>
            <a:pPr marL="685800" indent="-685800">
              <a:buFont typeface="Arial" panose="020B0604020202020204" pitchFamily="34" charset="0"/>
              <a:buChar char="•"/>
            </a:pPr>
            <a:endParaRPr lang="en-GB" dirty="0"/>
          </a:p>
        </p:txBody>
      </p:sp>
    </p:spTree>
    <p:extLst>
      <p:ext uri="{BB962C8B-B14F-4D97-AF65-F5344CB8AC3E}">
        <p14:creationId xmlns:p14="http://schemas.microsoft.com/office/powerpoint/2010/main" val="4236674200"/>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Data curators, data custodians, and data stewards"/>
          <p:cNvSpPr txBox="1">
            <a:spLocks noGrp="1"/>
          </p:cNvSpPr>
          <p:nvPr>
            <p:ph type="title"/>
          </p:nvPr>
        </p:nvSpPr>
        <p:spPr>
          <a:prstGeom prst="rect">
            <a:avLst/>
          </a:prstGeom>
        </p:spPr>
        <p:txBody>
          <a:bodyPr/>
          <a:lstStyle>
            <a:lvl1pPr defTabSz="2121354">
              <a:defRPr sz="7394" spc="-147"/>
            </a:lvl1pPr>
          </a:lstStyle>
          <a:p>
            <a:r>
              <a:t>Data curators, data custodians, and data stewards</a:t>
            </a:r>
          </a:p>
        </p:txBody>
      </p:sp>
      <p:sp>
        <p:nvSpPr>
          <p:cNvPr id="172" name="Role of trust + challenges"/>
          <p:cNvSpPr txBox="1">
            <a:spLocks noGrp="1"/>
          </p:cNvSpPr>
          <p:nvPr>
            <p:ph type="body" idx="21"/>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r>
              <a:t>Role of trust + challenges</a:t>
            </a:r>
          </a:p>
        </p:txBody>
      </p:sp>
      <p:sp>
        <p:nvSpPr>
          <p:cNvPr id="173" name="A trusts B to do x.…"/>
          <p:cNvSpPr txBox="1">
            <a:spLocks noGrp="1"/>
          </p:cNvSpPr>
          <p:nvPr>
            <p:ph type="body" idx="1"/>
          </p:nvPr>
        </p:nvSpPr>
        <p:spPr>
          <a:xfrm>
            <a:off x="1206500" y="4243609"/>
            <a:ext cx="21971001" cy="8256012"/>
          </a:xfrm>
          <a:prstGeom prst="rect">
            <a:avLst/>
          </a:prstGeom>
        </p:spPr>
        <p:txBody>
          <a:bodyPr/>
          <a:lstStyle/>
          <a:p>
            <a:r>
              <a:t>A trusts </a:t>
            </a:r>
            <a:r>
              <a:rPr>
                <a:solidFill>
                  <a:schemeClr val="accent2">
                    <a:hueOff val="192982"/>
                    <a:satOff val="17755"/>
                    <a:lumOff val="-28483"/>
                  </a:schemeClr>
                </a:solidFill>
              </a:rPr>
              <a:t>B </a:t>
            </a:r>
            <a:r>
              <a:t>to do x.</a:t>
            </a:r>
          </a:p>
          <a:p>
            <a:r>
              <a:t>A trusts B/</a:t>
            </a:r>
            <a:r>
              <a:rPr>
                <a:solidFill>
                  <a:schemeClr val="accent2">
                    <a:hueOff val="192982"/>
                    <a:satOff val="17755"/>
                    <a:lumOff val="-28483"/>
                  </a:schemeClr>
                </a:solidFill>
              </a:rPr>
              <a:t>C</a:t>
            </a:r>
            <a:r>
              <a:t> to do x. (A= data subject, B=company, C=Data curator, x=</a:t>
            </a:r>
          </a:p>
          <a:p>
            <a:pPr marL="0" lvl="8" indent="3657600" defTabSz="825500">
              <a:lnSpc>
                <a:spcPct val="100000"/>
              </a:lnSpc>
              <a:spcBef>
                <a:spcPts val="1800"/>
              </a:spcBef>
              <a:buSzTx/>
              <a:buNone/>
              <a:defRPr sz="5500" spc="-55"/>
            </a:pPr>
            <a:r>
              <a:t>                 To uphold A’s privacy interests)</a:t>
            </a:r>
          </a:p>
          <a:p>
            <a:pPr>
              <a:defRPr b="1"/>
            </a:pPr>
            <a:r>
              <a:t>Challenges</a:t>
            </a:r>
          </a:p>
          <a:p>
            <a:pPr marL="698500" indent="-698500">
              <a:buSzPct val="123000"/>
              <a:buChar char="•"/>
            </a:pPr>
            <a:r>
              <a:t>Difficult to encapsulate interests of data subjects do the different stakes (e.g. data subject, public interest, company interest).</a:t>
            </a:r>
          </a:p>
          <a:p>
            <a:pPr marL="698500" indent="-698500">
              <a:buSzPct val="123000"/>
              <a:buChar char="•"/>
            </a:pPr>
            <a:r>
              <a:t>Limited focus of responsibility=&gt; quality and governance of data processing.</a:t>
            </a:r>
          </a:p>
        </p:txBody>
      </p:sp>
      <p:sp>
        <p:nvSpPr>
          <p:cNvPr id="174" name="Line"/>
          <p:cNvSpPr/>
          <p:nvPr/>
        </p:nvSpPr>
        <p:spPr>
          <a:xfrm>
            <a:off x="3995152" y="6146671"/>
            <a:ext cx="913371" cy="483230"/>
          </a:xfrm>
          <a:custGeom>
            <a:avLst/>
            <a:gdLst/>
            <a:ahLst/>
            <a:cxnLst>
              <a:cxn ang="0">
                <a:pos x="wd2" y="hd2"/>
              </a:cxn>
              <a:cxn ang="5400000">
                <a:pos x="wd2" y="hd2"/>
              </a:cxn>
              <a:cxn ang="10800000">
                <a:pos x="wd2" y="hd2"/>
              </a:cxn>
              <a:cxn ang="16200000">
                <a:pos x="wd2" y="hd2"/>
              </a:cxn>
            </a:cxnLst>
            <a:rect l="0" t="0" r="r" b="b"/>
            <a:pathLst>
              <a:path w="20998" h="21054" extrusionOk="0">
                <a:moveTo>
                  <a:pt x="20989" y="217"/>
                </a:moveTo>
                <a:cubicBezTo>
                  <a:pt x="21249" y="11964"/>
                  <a:pt x="16131" y="21600"/>
                  <a:pt x="9935" y="21030"/>
                </a:cubicBezTo>
                <a:cubicBezTo>
                  <a:pt x="4112" y="20494"/>
                  <a:pt x="-351" y="11025"/>
                  <a:pt x="22" y="0"/>
                </a:cubicBezTo>
              </a:path>
            </a:pathLst>
          </a:custGeom>
          <a:ln w="25400">
            <a:solidFill>
              <a:srgbClr val="000000"/>
            </a:solidFill>
            <a:miter lim="400000"/>
          </a:ln>
        </p:spPr>
        <p:txBody>
          <a:bodyPr lIns="50800" tIns="50800" rIns="50800" bIns="50800" anchor="ctr"/>
          <a:lstStyle/>
          <a:p>
            <a:endParaRPr/>
          </a:p>
        </p:txBody>
      </p:sp>
      <p:sp>
        <p:nvSpPr>
          <p:cNvPr id="175" name="Cone 1"/>
          <p:cNvSpPr/>
          <p:nvPr/>
        </p:nvSpPr>
        <p:spPr>
          <a:xfrm rot="21492634">
            <a:off x="3871905" y="6030490"/>
            <a:ext cx="283065" cy="42383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7" y="17267"/>
                </a:lnTo>
                <a:cubicBezTo>
                  <a:pt x="73" y="17502"/>
                  <a:pt x="0" y="17745"/>
                  <a:pt x="0" y="17994"/>
                </a:cubicBezTo>
                <a:cubicBezTo>
                  <a:pt x="0" y="19987"/>
                  <a:pt x="4835" y="21600"/>
                  <a:pt x="10800" y="21600"/>
                </a:cubicBezTo>
                <a:cubicBezTo>
                  <a:pt x="16765" y="21600"/>
                  <a:pt x="21600" y="19987"/>
                  <a:pt x="21600" y="17994"/>
                </a:cubicBezTo>
                <a:cubicBezTo>
                  <a:pt x="21600" y="17745"/>
                  <a:pt x="21527" y="17502"/>
                  <a:pt x="21383" y="17267"/>
                </a:cubicBezTo>
                <a:lnTo>
                  <a:pt x="10800" y="0"/>
                </a:lnTo>
                <a:close/>
              </a:path>
            </a:pathLst>
          </a:custGeom>
          <a:solidFill>
            <a:srgbClr val="000000"/>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endParaRPr/>
          </a:p>
        </p:txBody>
      </p:sp>
      <p:pic>
        <p:nvPicPr>
          <p:cNvPr id="176" name="Line Line" descr="Line Line"/>
          <p:cNvPicPr>
            <a:picLocks/>
          </p:cNvPicPr>
          <p:nvPr/>
        </p:nvPicPr>
        <p:blipFill>
          <a:blip r:embed="rId2"/>
          <a:stretch>
            <a:fillRect/>
          </a:stretch>
        </p:blipFill>
        <p:spPr>
          <a:xfrm rot="30555">
            <a:off x="1119365" y="4688700"/>
            <a:ext cx="5796962" cy="76201"/>
          </a:xfrm>
          <a:prstGeom prst="rect">
            <a:avLst/>
          </a:prstGeom>
        </p:spPr>
      </p:pic>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p:tmAbs val="0"/>
                                  </p:iterate>
                                  <p:childTnLst>
                                    <p:set>
                                      <p:cBhvr>
                                        <p:cTn id="6" fill="hold"/>
                                        <p:tgtEl>
                                          <p:spTgt spid="1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 grpId="1" animBg="1" advAuto="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Information fiduciaries"/>
          <p:cNvSpPr txBox="1">
            <a:spLocks noGrp="1"/>
          </p:cNvSpPr>
          <p:nvPr>
            <p:ph type="title"/>
          </p:nvPr>
        </p:nvSpPr>
        <p:spPr>
          <a:prstGeom prst="rect">
            <a:avLst/>
          </a:prstGeom>
        </p:spPr>
        <p:txBody>
          <a:bodyPr/>
          <a:lstStyle/>
          <a:p>
            <a:r>
              <a:t>Information fiduciaries</a:t>
            </a:r>
          </a:p>
        </p:txBody>
      </p:sp>
      <p:sp>
        <p:nvSpPr>
          <p:cNvPr id="180" name="Characteristics"/>
          <p:cNvSpPr txBox="1">
            <a:spLocks noGrp="1"/>
          </p:cNvSpPr>
          <p:nvPr>
            <p:ph type="body" idx="21"/>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r>
              <a:t>Characteristics </a:t>
            </a:r>
          </a:p>
        </p:txBody>
      </p:sp>
      <p:sp>
        <p:nvSpPr>
          <p:cNvPr id="181" name="Slide bullet text"/>
          <p:cNvSpPr txBox="1">
            <a:spLocks noGrp="1"/>
          </p:cNvSpPr>
          <p:nvPr>
            <p:ph type="body" idx="1"/>
          </p:nvPr>
        </p:nvSpPr>
        <p:spPr>
          <a:prstGeom prst="rect">
            <a:avLst/>
          </a:prstGeom>
        </p:spPr>
        <p:txBody>
          <a:bodyPr>
            <a:normAutofit fontScale="85000" lnSpcReduction="20000"/>
          </a:bodyPr>
          <a:lstStyle/>
          <a:p>
            <a:pPr defTabSz="914400" eaLnBrk="0" fontAlgn="base" hangingPunct="0">
              <a:lnSpc>
                <a:spcPct val="100000"/>
              </a:lnSpc>
              <a:spcBef>
                <a:spcPct val="0"/>
              </a:spcBef>
              <a:spcAft>
                <a:spcPct val="0"/>
              </a:spcAft>
              <a:buSzTx/>
            </a:pPr>
            <a:r>
              <a:rPr lang="en-US" altLang="nl-NL" dirty="0"/>
              <a:t>Jack M. </a:t>
            </a:r>
            <a:r>
              <a:rPr lang="en-US" altLang="nl-NL" dirty="0" err="1"/>
              <a:t>Balkin</a:t>
            </a:r>
            <a:r>
              <a:rPr lang="en-US" altLang="nl-NL" dirty="0"/>
              <a:t>, Information Fiduciaries and the First Amendment, 49 U.C.D. L. Rev. 1183 (2016).</a:t>
            </a:r>
            <a:r>
              <a:rPr lang="nl-NL" altLang="nl-NL" dirty="0"/>
              <a:t> </a:t>
            </a:r>
            <a:r>
              <a:rPr lang="en-US" altLang="nl-NL" dirty="0"/>
              <a:t>Waldman, A. E. (2018). Privacy as Trust. Information Privacy for an Information Age. Cambridge: Cambridge University Press.</a:t>
            </a:r>
          </a:p>
          <a:p>
            <a:pPr defTabSz="914400" eaLnBrk="0" fontAlgn="base" hangingPunct="0">
              <a:lnSpc>
                <a:spcPct val="100000"/>
              </a:lnSpc>
              <a:spcBef>
                <a:spcPct val="0"/>
              </a:spcBef>
              <a:spcAft>
                <a:spcPct val="0"/>
              </a:spcAft>
              <a:buSzTx/>
            </a:pPr>
            <a:r>
              <a:rPr lang="en-US" altLang="nl-NL" dirty="0"/>
              <a:t>Baily suggest that a fiduciary relationship exists where (a) the beneficiary has a need to achieve certain ends that society considers valuable, (b) the fiduciary holds himself or herself out as able to achieve these ends, (c) the beneficiary has no or limited ability to monitor the fiduciary, and, (d) the fiduciary is in a position to unilaterally act to the detriment of the beneficiary. </a:t>
            </a:r>
          </a:p>
          <a:p>
            <a:pPr defTabSz="914400" eaLnBrk="0" fontAlgn="base" hangingPunct="0">
              <a:lnSpc>
                <a:spcPct val="100000"/>
              </a:lnSpc>
              <a:spcBef>
                <a:spcPct val="0"/>
              </a:spcBef>
              <a:spcAft>
                <a:spcPct val="0"/>
              </a:spcAft>
              <a:buSzTx/>
            </a:pPr>
            <a:r>
              <a:rPr lang="en-US" altLang="nl-NL" dirty="0"/>
              <a:t>Because Google, Facebook, etc. have power, they have responsibility, a responsibility that goes beyond purely legal requirements, perhaps a ‘duty of care’ &gt; law, contracts, consent does not work because of the information + power asymmetry </a:t>
            </a:r>
          </a:p>
          <a:p>
            <a:pPr defTabSz="914400" eaLnBrk="0" fontAlgn="base" hangingPunct="0">
              <a:lnSpc>
                <a:spcPct val="100000"/>
              </a:lnSpc>
              <a:spcBef>
                <a:spcPct val="0"/>
              </a:spcBef>
              <a:spcAft>
                <a:spcPct val="0"/>
              </a:spcAft>
              <a:buSzTx/>
            </a:pPr>
            <a:r>
              <a:rPr lang="en-US" altLang="nl-NL" dirty="0"/>
              <a:t>Because data subjects do not understand specificities/have no power to find out, these organizations should act ethical, meaning they should act with self-restraint</a:t>
            </a:r>
          </a:p>
          <a:p>
            <a:pPr defTabSz="914400" eaLnBrk="0" fontAlgn="base" hangingPunct="0">
              <a:lnSpc>
                <a:spcPct val="100000"/>
              </a:lnSpc>
              <a:spcBef>
                <a:spcPct val="0"/>
              </a:spcBef>
              <a:spcAft>
                <a:spcPct val="0"/>
              </a:spcAft>
              <a:buSzTx/>
            </a:pPr>
            <a:r>
              <a:rPr lang="en-US" altLang="nl-NL" dirty="0"/>
              <a:t>Because data subjects trust these organizations and because these organizations suggest/pretend like they are trustworthy, they have a duty to live up to that expectation </a:t>
            </a:r>
          </a:p>
          <a:p>
            <a:pPr defTabSz="914400" eaLnBrk="0" fontAlgn="base" hangingPunct="0">
              <a:lnSpc>
                <a:spcPct val="100000"/>
              </a:lnSpc>
              <a:spcBef>
                <a:spcPct val="0"/>
              </a:spcBef>
              <a:spcAft>
                <a:spcPct val="0"/>
              </a:spcAft>
              <a:buSzTx/>
            </a:pPr>
            <a:r>
              <a:rPr lang="en-US" altLang="nl-NL" dirty="0"/>
              <a:t>Fiduciary relationship primarily aimed at the interests of the data subject, not common good</a:t>
            </a:r>
          </a:p>
          <a:p>
            <a:endParaRPr lang="nl-NL" dirty="0"/>
          </a:p>
          <a:p>
            <a:endParaRPr dirty="0"/>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Information fiduciaries"/>
          <p:cNvSpPr txBox="1">
            <a:spLocks noGrp="1"/>
          </p:cNvSpPr>
          <p:nvPr>
            <p:ph type="title"/>
          </p:nvPr>
        </p:nvSpPr>
        <p:spPr>
          <a:prstGeom prst="rect">
            <a:avLst/>
          </a:prstGeom>
        </p:spPr>
        <p:txBody>
          <a:bodyPr/>
          <a:lstStyle/>
          <a:p>
            <a:r>
              <a:t>Information fiduciaries</a:t>
            </a:r>
          </a:p>
        </p:txBody>
      </p:sp>
      <p:sp>
        <p:nvSpPr>
          <p:cNvPr id="184" name="Role of trust + challenges"/>
          <p:cNvSpPr txBox="1">
            <a:spLocks noGrp="1"/>
          </p:cNvSpPr>
          <p:nvPr>
            <p:ph type="body" idx="21"/>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r>
              <a:t>Role of trust + challenges</a:t>
            </a:r>
          </a:p>
        </p:txBody>
      </p:sp>
      <p:sp>
        <p:nvSpPr>
          <p:cNvPr id="185" name="A trusts B to do x  (A = Data subject, B= information fiduciary/company to look after A’s privacy interests)…"/>
          <p:cNvSpPr txBox="1">
            <a:spLocks noGrp="1"/>
          </p:cNvSpPr>
          <p:nvPr>
            <p:ph type="body" idx="1"/>
          </p:nvPr>
        </p:nvSpPr>
        <p:spPr>
          <a:prstGeom prst="rect">
            <a:avLst/>
          </a:prstGeom>
        </p:spPr>
        <p:txBody>
          <a:bodyPr/>
          <a:lstStyle/>
          <a:p>
            <a:pPr marL="566927" indent="-566927" defTabSz="2267655">
              <a:spcBef>
                <a:spcPts val="4100"/>
              </a:spcBef>
              <a:defRPr sz="4464"/>
            </a:pPr>
            <a:r>
              <a:t>A trusts </a:t>
            </a:r>
            <a:r>
              <a:rPr>
                <a:solidFill>
                  <a:schemeClr val="accent2">
                    <a:hueOff val="192982"/>
                    <a:satOff val="17755"/>
                    <a:lumOff val="-28483"/>
                  </a:schemeClr>
                </a:solidFill>
              </a:rPr>
              <a:t>B</a:t>
            </a:r>
            <a:r>
              <a:t> to do x  (A = Data subject, B= information fiduciary/company to look after A’s privacy interests)</a:t>
            </a:r>
          </a:p>
          <a:p>
            <a:pPr marL="0" indent="0" defTabSz="2267655">
              <a:spcBef>
                <a:spcPts val="4100"/>
              </a:spcBef>
              <a:buSzTx/>
              <a:buNone/>
              <a:defRPr sz="4464" b="1"/>
            </a:pPr>
            <a:r>
              <a:t>Challenges</a:t>
            </a:r>
          </a:p>
          <a:p>
            <a:pPr marL="566927" indent="-566927" defTabSz="2267655">
              <a:spcBef>
                <a:spcPts val="4100"/>
              </a:spcBef>
              <a:defRPr sz="4464"/>
            </a:pPr>
            <a:r>
              <a:t>Research indicates low trust in tech companies</a:t>
            </a:r>
          </a:p>
          <a:p>
            <a:pPr marL="566927" indent="-566927" defTabSz="2267655">
              <a:spcBef>
                <a:spcPts val="4100"/>
              </a:spcBef>
              <a:defRPr sz="4464"/>
            </a:pPr>
            <a:r>
              <a:t>Conflicting interests (duty of loyalty vis-a-vis shareholders &amp; end-users)</a:t>
            </a:r>
          </a:p>
          <a:p>
            <a:pPr marL="566927" indent="-566927" defTabSz="2267655">
              <a:spcBef>
                <a:spcPts val="4100"/>
              </a:spcBef>
              <a:defRPr sz="4464"/>
            </a:pPr>
            <a:r>
              <a:t>Mismatch between level of trust relation and traditional fiduciary relation</a:t>
            </a:r>
          </a:p>
          <a:p>
            <a:pPr marL="566927" indent="-566927" defTabSz="2267655">
              <a:spcBef>
                <a:spcPts val="4100"/>
              </a:spcBef>
              <a:defRPr sz="4464"/>
            </a:pPr>
            <a:r>
              <a:t>Role of data is not aligned with role of fiduciary</a:t>
            </a:r>
          </a:p>
          <a:p>
            <a:pPr marL="566927" indent="-566927" defTabSz="2267655">
              <a:spcBef>
                <a:spcPts val="4100"/>
              </a:spcBef>
              <a:defRPr sz="4464"/>
            </a:pPr>
            <a:r>
              <a:t>Trust-based relation as a replacement instead of complementary</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Data Trusts"/>
          <p:cNvSpPr txBox="1">
            <a:spLocks noGrp="1"/>
          </p:cNvSpPr>
          <p:nvPr>
            <p:ph type="title"/>
          </p:nvPr>
        </p:nvSpPr>
        <p:spPr>
          <a:prstGeom prst="rect">
            <a:avLst/>
          </a:prstGeom>
        </p:spPr>
        <p:txBody>
          <a:bodyPr/>
          <a:lstStyle/>
          <a:p>
            <a:r>
              <a:t>Data Trusts</a:t>
            </a:r>
          </a:p>
        </p:txBody>
      </p:sp>
      <p:sp>
        <p:nvSpPr>
          <p:cNvPr id="188" name="Characteristics"/>
          <p:cNvSpPr txBox="1">
            <a:spLocks noGrp="1"/>
          </p:cNvSpPr>
          <p:nvPr>
            <p:ph type="body" idx="21"/>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r>
              <a:t>Characteristics</a:t>
            </a:r>
          </a:p>
        </p:txBody>
      </p:sp>
      <p:sp>
        <p:nvSpPr>
          <p:cNvPr id="189" name="Slide bullet text"/>
          <p:cNvSpPr txBox="1">
            <a:spLocks noGrp="1"/>
          </p:cNvSpPr>
          <p:nvPr>
            <p:ph type="body" idx="1"/>
          </p:nvPr>
        </p:nvSpPr>
        <p:spPr>
          <a:prstGeom prst="rect">
            <a:avLst/>
          </a:prstGeom>
        </p:spPr>
        <p:txBody>
          <a:bodyPr>
            <a:normAutofit fontScale="92500" lnSpcReduction="20000"/>
          </a:bodyPr>
          <a:lstStyle/>
          <a:p>
            <a:r>
              <a:rPr lang="nl-NL" dirty="0"/>
              <a:t>Independent </a:t>
            </a:r>
            <a:r>
              <a:rPr lang="nl-NL" dirty="0" err="1"/>
              <a:t>organisation</a:t>
            </a:r>
            <a:r>
              <a:rPr lang="nl-NL" dirty="0"/>
              <a:t>, set up </a:t>
            </a:r>
            <a:r>
              <a:rPr lang="nl-NL" dirty="0" err="1"/>
              <a:t>for</a:t>
            </a:r>
            <a:r>
              <a:rPr lang="nl-NL" dirty="0"/>
              <a:t> </a:t>
            </a:r>
            <a:r>
              <a:rPr lang="nl-NL" dirty="0" err="1"/>
              <a:t>the</a:t>
            </a:r>
            <a:r>
              <a:rPr lang="nl-NL" dirty="0"/>
              <a:t> </a:t>
            </a:r>
            <a:r>
              <a:rPr lang="nl-NL" dirty="0" err="1"/>
              <a:t>purpose</a:t>
            </a:r>
            <a:r>
              <a:rPr lang="nl-NL" dirty="0"/>
              <a:t> of managing data </a:t>
            </a:r>
          </a:p>
          <a:p>
            <a:r>
              <a:rPr lang="nl-NL" dirty="0" err="1"/>
              <a:t>Organisations</a:t>
            </a:r>
            <a:r>
              <a:rPr lang="nl-NL" dirty="0"/>
              <a:t> </a:t>
            </a:r>
            <a:r>
              <a:rPr lang="nl-NL" dirty="0" err="1"/>
              <a:t>can</a:t>
            </a:r>
            <a:r>
              <a:rPr lang="nl-NL" dirty="0"/>
              <a:t> access </a:t>
            </a:r>
            <a:r>
              <a:rPr lang="nl-NL" dirty="0" err="1"/>
              <a:t>the</a:t>
            </a:r>
            <a:r>
              <a:rPr lang="nl-NL" dirty="0"/>
              <a:t> data </a:t>
            </a:r>
            <a:r>
              <a:rPr lang="nl-NL" dirty="0" err="1"/>
              <a:t>only</a:t>
            </a:r>
            <a:r>
              <a:rPr lang="nl-NL" dirty="0"/>
              <a:t> </a:t>
            </a:r>
            <a:r>
              <a:rPr lang="nl-NL" dirty="0" err="1"/>
              <a:t>with</a:t>
            </a:r>
            <a:r>
              <a:rPr lang="nl-NL" dirty="0"/>
              <a:t> consent of </a:t>
            </a:r>
            <a:r>
              <a:rPr lang="nl-NL" dirty="0" err="1"/>
              <a:t>the</a:t>
            </a:r>
            <a:r>
              <a:rPr lang="nl-NL" dirty="0"/>
              <a:t> trust</a:t>
            </a:r>
          </a:p>
          <a:p>
            <a:r>
              <a:rPr lang="nl-NL" dirty="0"/>
              <a:t>Data subjects </a:t>
            </a:r>
            <a:r>
              <a:rPr lang="nl-NL" dirty="0" err="1"/>
              <a:t>can</a:t>
            </a:r>
            <a:r>
              <a:rPr lang="nl-NL" dirty="0"/>
              <a:t> </a:t>
            </a:r>
            <a:r>
              <a:rPr lang="nl-NL" dirty="0" err="1"/>
              <a:t>indicate</a:t>
            </a:r>
            <a:r>
              <a:rPr lang="nl-NL" dirty="0"/>
              <a:t> </a:t>
            </a:r>
            <a:r>
              <a:rPr lang="nl-NL" dirty="0" err="1"/>
              <a:t>when</a:t>
            </a:r>
            <a:r>
              <a:rPr lang="nl-NL" dirty="0"/>
              <a:t>, </a:t>
            </a:r>
            <a:r>
              <a:rPr lang="nl-NL" dirty="0" err="1"/>
              <a:t>how</a:t>
            </a:r>
            <a:r>
              <a:rPr lang="nl-NL" dirty="0"/>
              <a:t> </a:t>
            </a:r>
            <a:r>
              <a:rPr lang="nl-NL" dirty="0" err="1"/>
              <a:t>and</a:t>
            </a:r>
            <a:r>
              <a:rPr lang="nl-NL" dirty="0"/>
              <a:t> </a:t>
            </a:r>
            <a:r>
              <a:rPr lang="nl-NL" dirty="0" err="1"/>
              <a:t>by</a:t>
            </a:r>
            <a:r>
              <a:rPr lang="nl-NL" dirty="0"/>
              <a:t> </a:t>
            </a:r>
            <a:r>
              <a:rPr lang="nl-NL" dirty="0" err="1"/>
              <a:t>whom</a:t>
            </a:r>
            <a:r>
              <a:rPr lang="nl-NL" dirty="0"/>
              <a:t> </a:t>
            </a:r>
            <a:r>
              <a:rPr lang="nl-NL" dirty="0" err="1"/>
              <a:t>their</a:t>
            </a:r>
            <a:r>
              <a:rPr lang="nl-NL" dirty="0"/>
              <a:t> data </a:t>
            </a:r>
            <a:r>
              <a:rPr lang="nl-NL" dirty="0" err="1"/>
              <a:t>can</a:t>
            </a:r>
            <a:r>
              <a:rPr lang="nl-NL" dirty="0"/>
              <a:t> </a:t>
            </a:r>
            <a:r>
              <a:rPr lang="nl-NL" dirty="0" err="1"/>
              <a:t>be</a:t>
            </a:r>
            <a:r>
              <a:rPr lang="nl-NL" dirty="0"/>
              <a:t> </a:t>
            </a:r>
            <a:r>
              <a:rPr lang="nl-NL" dirty="0" err="1"/>
              <a:t>used</a:t>
            </a:r>
            <a:r>
              <a:rPr lang="nl-NL" dirty="0"/>
              <a:t>, most </a:t>
            </a:r>
            <a:r>
              <a:rPr lang="nl-NL" dirty="0" err="1"/>
              <a:t>often</a:t>
            </a:r>
            <a:r>
              <a:rPr lang="nl-NL" dirty="0"/>
              <a:t> in </a:t>
            </a:r>
            <a:r>
              <a:rPr lang="nl-NL" dirty="0" err="1"/>
              <a:t>anonimised</a:t>
            </a:r>
            <a:r>
              <a:rPr lang="nl-NL" dirty="0"/>
              <a:t>/</a:t>
            </a:r>
            <a:r>
              <a:rPr lang="nl-NL" dirty="0" err="1"/>
              <a:t>pseudonimised</a:t>
            </a:r>
            <a:r>
              <a:rPr lang="nl-NL" dirty="0"/>
              <a:t> form</a:t>
            </a:r>
          </a:p>
          <a:p>
            <a:r>
              <a:rPr lang="nl-NL" dirty="0" err="1"/>
              <a:t>Organisations</a:t>
            </a:r>
            <a:r>
              <a:rPr lang="nl-NL" dirty="0"/>
              <a:t> hope data subjects </a:t>
            </a:r>
            <a:r>
              <a:rPr lang="nl-NL" dirty="0" err="1"/>
              <a:t>will</a:t>
            </a:r>
            <a:r>
              <a:rPr lang="nl-NL" dirty="0"/>
              <a:t> </a:t>
            </a:r>
            <a:r>
              <a:rPr lang="nl-NL" dirty="0" err="1"/>
              <a:t>be</a:t>
            </a:r>
            <a:r>
              <a:rPr lang="nl-NL" dirty="0"/>
              <a:t> </a:t>
            </a:r>
            <a:r>
              <a:rPr lang="nl-NL" dirty="0" err="1"/>
              <a:t>willing</a:t>
            </a:r>
            <a:r>
              <a:rPr lang="nl-NL" dirty="0"/>
              <a:t> </a:t>
            </a:r>
            <a:r>
              <a:rPr lang="nl-NL" dirty="0" err="1"/>
              <a:t>to</a:t>
            </a:r>
            <a:r>
              <a:rPr lang="nl-NL" dirty="0"/>
              <a:t> share (more) data </a:t>
            </a:r>
            <a:r>
              <a:rPr lang="nl-NL" dirty="0" err="1"/>
              <a:t>when</a:t>
            </a:r>
            <a:r>
              <a:rPr lang="nl-NL" dirty="0"/>
              <a:t> </a:t>
            </a:r>
            <a:r>
              <a:rPr lang="nl-NL" dirty="0" err="1"/>
              <a:t>they</a:t>
            </a:r>
            <a:r>
              <a:rPr lang="nl-NL" dirty="0"/>
              <a:t> are in safe hands + </a:t>
            </a:r>
            <a:r>
              <a:rPr lang="nl-NL" dirty="0" err="1"/>
              <a:t>they</a:t>
            </a:r>
            <a:r>
              <a:rPr lang="nl-NL" dirty="0"/>
              <a:t> </a:t>
            </a:r>
            <a:r>
              <a:rPr lang="nl-NL" dirty="0" err="1"/>
              <a:t>know</a:t>
            </a:r>
            <a:r>
              <a:rPr lang="nl-NL" dirty="0"/>
              <a:t> </a:t>
            </a:r>
            <a:r>
              <a:rPr lang="nl-NL" dirty="0" err="1"/>
              <a:t>that</a:t>
            </a:r>
            <a:r>
              <a:rPr lang="nl-NL" dirty="0"/>
              <a:t> </a:t>
            </a:r>
            <a:r>
              <a:rPr lang="nl-NL" dirty="0" err="1"/>
              <a:t>the</a:t>
            </a:r>
            <a:r>
              <a:rPr lang="nl-NL" dirty="0"/>
              <a:t> data </a:t>
            </a:r>
            <a:r>
              <a:rPr lang="nl-NL" dirty="0" err="1"/>
              <a:t>will</a:t>
            </a:r>
            <a:r>
              <a:rPr lang="nl-NL" dirty="0"/>
              <a:t> </a:t>
            </a:r>
            <a:r>
              <a:rPr lang="nl-NL" dirty="0" err="1"/>
              <a:t>only</a:t>
            </a:r>
            <a:r>
              <a:rPr lang="nl-NL" dirty="0"/>
              <a:t> </a:t>
            </a:r>
            <a:r>
              <a:rPr lang="nl-NL" dirty="0" err="1"/>
              <a:t>be</a:t>
            </a:r>
            <a:r>
              <a:rPr lang="nl-NL" dirty="0"/>
              <a:t> </a:t>
            </a:r>
            <a:r>
              <a:rPr lang="nl-NL" dirty="0" err="1"/>
              <a:t>used</a:t>
            </a:r>
            <a:r>
              <a:rPr lang="nl-NL" dirty="0"/>
              <a:t> </a:t>
            </a:r>
            <a:r>
              <a:rPr lang="nl-NL" dirty="0" err="1"/>
              <a:t>for</a:t>
            </a:r>
            <a:r>
              <a:rPr lang="nl-NL" dirty="0"/>
              <a:t> ‘</a:t>
            </a:r>
            <a:r>
              <a:rPr lang="nl-NL" dirty="0" err="1"/>
              <a:t>the</a:t>
            </a:r>
            <a:r>
              <a:rPr lang="nl-NL" dirty="0"/>
              <a:t> </a:t>
            </a:r>
            <a:r>
              <a:rPr lang="nl-NL" dirty="0" err="1"/>
              <a:t>good</a:t>
            </a:r>
            <a:r>
              <a:rPr lang="nl-NL" dirty="0"/>
              <a:t>’</a:t>
            </a:r>
          </a:p>
          <a:p>
            <a:r>
              <a:rPr lang="nl-NL" dirty="0"/>
              <a:t>The trust has </a:t>
            </a:r>
            <a:r>
              <a:rPr lang="nl-NL" dirty="0" err="1"/>
              <a:t>the</a:t>
            </a:r>
            <a:r>
              <a:rPr lang="nl-NL" dirty="0"/>
              <a:t> </a:t>
            </a:r>
            <a:r>
              <a:rPr lang="nl-NL" dirty="0" err="1"/>
              <a:t>obligation</a:t>
            </a:r>
            <a:r>
              <a:rPr lang="nl-NL" dirty="0"/>
              <a:t> </a:t>
            </a:r>
            <a:r>
              <a:rPr lang="nl-NL" dirty="0" err="1"/>
              <a:t>to</a:t>
            </a:r>
            <a:r>
              <a:rPr lang="nl-NL" dirty="0"/>
              <a:t> act on </a:t>
            </a:r>
            <a:r>
              <a:rPr lang="nl-NL" dirty="0" err="1"/>
              <a:t>behalf</a:t>
            </a:r>
            <a:r>
              <a:rPr lang="nl-NL" dirty="0"/>
              <a:t> of </a:t>
            </a:r>
            <a:r>
              <a:rPr lang="nl-NL" dirty="0" err="1"/>
              <a:t>the</a:t>
            </a:r>
            <a:r>
              <a:rPr lang="nl-NL" dirty="0"/>
              <a:t> data subjects, in </a:t>
            </a:r>
            <a:r>
              <a:rPr lang="nl-NL" dirty="0" err="1"/>
              <a:t>the</a:t>
            </a:r>
            <a:r>
              <a:rPr lang="nl-NL" dirty="0"/>
              <a:t> spirit of </a:t>
            </a:r>
            <a:r>
              <a:rPr lang="nl-NL" dirty="0" err="1"/>
              <a:t>their</a:t>
            </a:r>
            <a:r>
              <a:rPr lang="nl-NL" dirty="0"/>
              <a:t> </a:t>
            </a:r>
            <a:r>
              <a:rPr lang="nl-NL" dirty="0" err="1"/>
              <a:t>wishes</a:t>
            </a:r>
            <a:endParaRPr lang="nl-NL" dirty="0"/>
          </a:p>
          <a:p>
            <a:r>
              <a:rPr lang="nl-NL" dirty="0" err="1"/>
              <a:t>Examples</a:t>
            </a:r>
            <a:r>
              <a:rPr lang="nl-NL" dirty="0"/>
              <a:t>: </a:t>
            </a:r>
            <a:r>
              <a:rPr lang="nl-NL" dirty="0" err="1"/>
              <a:t>medical</a:t>
            </a:r>
            <a:r>
              <a:rPr lang="nl-NL" dirty="0"/>
              <a:t> domain (data subjects share data </a:t>
            </a:r>
            <a:r>
              <a:rPr lang="nl-NL" dirty="0" err="1"/>
              <a:t>for</a:t>
            </a:r>
            <a:r>
              <a:rPr lang="nl-NL" dirty="0"/>
              <a:t> </a:t>
            </a:r>
            <a:r>
              <a:rPr lang="nl-NL" dirty="0" err="1"/>
              <a:t>medical</a:t>
            </a:r>
            <a:r>
              <a:rPr lang="nl-NL" dirty="0"/>
              <a:t> research); smart </a:t>
            </a:r>
            <a:r>
              <a:rPr lang="nl-NL" dirty="0" err="1"/>
              <a:t>cities</a:t>
            </a:r>
            <a:r>
              <a:rPr lang="nl-NL" dirty="0"/>
              <a:t> (</a:t>
            </a:r>
            <a:r>
              <a:rPr lang="nl-NL" dirty="0" err="1"/>
              <a:t>citizens</a:t>
            </a:r>
            <a:r>
              <a:rPr lang="nl-NL" dirty="0"/>
              <a:t> </a:t>
            </a:r>
            <a:r>
              <a:rPr lang="nl-NL" dirty="0" err="1"/>
              <a:t>agree</a:t>
            </a:r>
            <a:r>
              <a:rPr lang="nl-NL" dirty="0"/>
              <a:t> </a:t>
            </a:r>
            <a:r>
              <a:rPr lang="nl-NL" dirty="0" err="1"/>
              <a:t>to</a:t>
            </a:r>
            <a:r>
              <a:rPr lang="nl-NL" dirty="0"/>
              <a:t> </a:t>
            </a:r>
            <a:r>
              <a:rPr lang="nl-NL" dirty="0" err="1"/>
              <a:t>their</a:t>
            </a:r>
            <a:r>
              <a:rPr lang="nl-NL" dirty="0"/>
              <a:t> </a:t>
            </a:r>
            <a:r>
              <a:rPr lang="nl-NL" dirty="0" err="1"/>
              <a:t>every</a:t>
            </a:r>
            <a:r>
              <a:rPr lang="nl-NL" dirty="0"/>
              <a:t> </a:t>
            </a:r>
            <a:r>
              <a:rPr lang="nl-NL" dirty="0" err="1"/>
              <a:t>movement</a:t>
            </a:r>
            <a:r>
              <a:rPr lang="nl-NL" dirty="0"/>
              <a:t> in public or in private </a:t>
            </a:r>
            <a:r>
              <a:rPr lang="nl-NL" dirty="0" err="1"/>
              <a:t>being</a:t>
            </a:r>
            <a:r>
              <a:rPr lang="nl-NL" dirty="0"/>
              <a:t> </a:t>
            </a:r>
            <a:r>
              <a:rPr lang="nl-NL" dirty="0" err="1"/>
              <a:t>monitored</a:t>
            </a:r>
            <a:r>
              <a:rPr lang="nl-NL" dirty="0"/>
              <a:t> </a:t>
            </a:r>
            <a:r>
              <a:rPr lang="nl-NL" dirty="0" err="1"/>
              <a:t>if</a:t>
            </a:r>
            <a:r>
              <a:rPr lang="nl-NL" dirty="0"/>
              <a:t> </a:t>
            </a:r>
            <a:r>
              <a:rPr lang="nl-NL" dirty="0" err="1"/>
              <a:t>used</a:t>
            </a:r>
            <a:r>
              <a:rPr lang="nl-NL" dirty="0"/>
              <a:t> </a:t>
            </a:r>
            <a:r>
              <a:rPr lang="nl-NL" dirty="0" err="1"/>
              <a:t>to</a:t>
            </a:r>
            <a:r>
              <a:rPr lang="nl-NL" dirty="0"/>
              <a:t> </a:t>
            </a:r>
            <a:r>
              <a:rPr lang="nl-NL" dirty="0" err="1"/>
              <a:t>their</a:t>
            </a:r>
            <a:r>
              <a:rPr lang="nl-NL" dirty="0"/>
              <a:t> benefit/benefit of </a:t>
            </a:r>
            <a:r>
              <a:rPr lang="nl-NL" dirty="0" err="1"/>
              <a:t>the</a:t>
            </a:r>
            <a:r>
              <a:rPr lang="nl-NL" dirty="0"/>
              <a:t> community)</a:t>
            </a:r>
          </a:p>
          <a:p>
            <a:endParaRPr dirty="0"/>
          </a:p>
        </p:txBody>
      </p:sp>
    </p:spTree>
  </p:cSld>
  <p:clrMapOvr>
    <a:masterClrMapping/>
  </p:clrMapOvr>
  <p:transition spd="med"/>
</p:sld>
</file>

<file path=ppt/theme/theme1.xml><?xml version="1.0" encoding="utf-8"?>
<a:theme xmlns:a="http://schemas.openxmlformats.org/drawingml/2006/main" name="21_BasicWhite">
  <a:themeElements>
    <a:clrScheme name="21_BasicWhite">
      <a:dk1>
        <a:srgbClr val="5E5E5E"/>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69</TotalTime>
  <Words>1017</Words>
  <Application>Microsoft Office PowerPoint</Application>
  <PresentationFormat>Aangepast</PresentationFormat>
  <Paragraphs>80</Paragraphs>
  <Slides>11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11</vt:i4>
      </vt:variant>
    </vt:vector>
  </HeadingPairs>
  <TitlesOfParts>
    <vt:vector size="15" baseType="lpstr">
      <vt:lpstr>Arial</vt:lpstr>
      <vt:lpstr>Helvetica Neue</vt:lpstr>
      <vt:lpstr>Helvetica Neue Medium</vt:lpstr>
      <vt:lpstr>21_BasicWhite</vt:lpstr>
      <vt:lpstr>Can we trust trust-based data governance models?</vt:lpstr>
      <vt:lpstr>Regulating personal data</vt:lpstr>
      <vt:lpstr>But what are we talking about, when we talk about trust?</vt:lpstr>
      <vt:lpstr>Data curators, data custodians, and data stewards</vt:lpstr>
      <vt:lpstr>Data curators, data custodians, and data stewards</vt:lpstr>
      <vt:lpstr>Data curators, data custodians, and data stewards</vt:lpstr>
      <vt:lpstr>Information fiduciaries</vt:lpstr>
      <vt:lpstr>Information fiduciaries</vt:lpstr>
      <vt:lpstr>Data Trusts</vt:lpstr>
      <vt:lpstr>Data Trusts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 we trust trust-based data governance models?</dc:title>
  <dc:creator>Bart</dc:creator>
  <cp:lastModifiedBy>Bart Van der Sloot</cp:lastModifiedBy>
  <cp:revision>8</cp:revision>
  <dcterms:modified xsi:type="dcterms:W3CDTF">2021-05-18T10:58:39Z</dcterms:modified>
</cp:coreProperties>
</file>