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342" r:id="rId16"/>
    <p:sldId id="343" r:id="rId17"/>
    <p:sldId id="344" r:id="rId18"/>
    <p:sldId id="345" r:id="rId19"/>
    <p:sldId id="346" r:id="rId20"/>
    <p:sldId id="347" r:id="rId21"/>
    <p:sldId id="348" r:id="rId22"/>
    <p:sldId id="349" r:id="rId23"/>
    <p:sldId id="350" r:id="rId24"/>
    <p:sldId id="270"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271" r:id="rId40"/>
    <p:sldId id="327" r:id="rId41"/>
    <p:sldId id="329" r:id="rId42"/>
    <p:sldId id="330" r:id="rId43"/>
    <p:sldId id="331" r:id="rId44"/>
    <p:sldId id="332" r:id="rId45"/>
    <p:sldId id="333" r:id="rId46"/>
    <p:sldId id="336" r:id="rId47"/>
    <p:sldId id="334" r:id="rId48"/>
    <p:sldId id="335" r:id="rId49"/>
    <p:sldId id="337" r:id="rId50"/>
    <p:sldId id="338" r:id="rId51"/>
    <p:sldId id="339" r:id="rId52"/>
    <p:sldId id="340" r:id="rId53"/>
    <p:sldId id="341" r:id="rId54"/>
    <p:sldId id="328" r:id="rId55"/>
    <p:sldId id="272" r:id="rId56"/>
    <p:sldId id="273" r:id="rId57"/>
    <p:sldId id="274" r:id="rId58"/>
    <p:sldId id="275" r:id="rId59"/>
    <p:sldId id="276" r:id="rId60"/>
    <p:sldId id="277" r:id="rId61"/>
    <p:sldId id="278" r:id="rId62"/>
    <p:sldId id="279" r:id="rId63"/>
    <p:sldId id="280" r:id="rId64"/>
    <p:sldId id="281" r:id="rId65"/>
    <p:sldId id="282" r:id="rId66"/>
    <p:sldId id="283" r:id="rId67"/>
    <p:sldId id="284" r:id="rId68"/>
    <p:sldId id="285" r:id="rId69"/>
    <p:sldId id="286" r:id="rId70"/>
    <p:sldId id="287" r:id="rId71"/>
    <p:sldId id="288" r:id="rId72"/>
    <p:sldId id="289" r:id="rId73"/>
    <p:sldId id="290" r:id="rId74"/>
    <p:sldId id="291" r:id="rId75"/>
    <p:sldId id="292" r:id="rId76"/>
    <p:sldId id="293" r:id="rId77"/>
    <p:sldId id="294" r:id="rId78"/>
    <p:sldId id="295" r:id="rId79"/>
    <p:sldId id="296" r:id="rId80"/>
    <p:sldId id="297" r:id="rId81"/>
    <p:sldId id="298" r:id="rId82"/>
    <p:sldId id="299" r:id="rId83"/>
    <p:sldId id="300" r:id="rId84"/>
    <p:sldId id="301" r:id="rId85"/>
    <p:sldId id="302" r:id="rId86"/>
    <p:sldId id="303" r:id="rId87"/>
    <p:sldId id="304" r:id="rId88"/>
    <p:sldId id="305" r:id="rId89"/>
    <p:sldId id="306" r:id="rId90"/>
    <p:sldId id="307" r:id="rId91"/>
    <p:sldId id="308" r:id="rId92"/>
    <p:sldId id="309" r:id="rId93"/>
    <p:sldId id="310" r:id="rId94"/>
    <p:sldId id="311" r:id="rId9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6363F6-2A42-4A85-B152-EADFC33AA7D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0473E11-C111-427E-A0B1-BE63B1C9D1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277A41B-FD2B-4A98-9099-CBA808251157}"/>
              </a:ext>
            </a:extLst>
          </p:cNvPr>
          <p:cNvSpPr>
            <a:spLocks noGrp="1"/>
          </p:cNvSpPr>
          <p:nvPr>
            <p:ph type="dt" sz="half" idx="10"/>
          </p:nvPr>
        </p:nvSpPr>
        <p:spPr/>
        <p:txBody>
          <a:bodyPr/>
          <a:lstStyle/>
          <a:p>
            <a:fld id="{14A37EEF-D703-48F1-BBE5-E9B9DCB997DF}" type="datetimeFigureOut">
              <a:rPr lang="nl-NL" smtClean="0"/>
              <a:t>3-10-2017</a:t>
            </a:fld>
            <a:endParaRPr lang="nl-NL"/>
          </a:p>
        </p:txBody>
      </p:sp>
      <p:sp>
        <p:nvSpPr>
          <p:cNvPr id="5" name="Tijdelijke aanduiding voor voettekst 4">
            <a:extLst>
              <a:ext uri="{FF2B5EF4-FFF2-40B4-BE49-F238E27FC236}">
                <a16:creationId xmlns:a16="http://schemas.microsoft.com/office/drawing/2014/main" id="{B24A2B95-8108-49AC-803D-8062D6044D6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0100F55-AD48-4779-A625-9918B2E67854}"/>
              </a:ext>
            </a:extLst>
          </p:cNvPr>
          <p:cNvSpPr>
            <a:spLocks noGrp="1"/>
          </p:cNvSpPr>
          <p:nvPr>
            <p:ph type="sldNum" sz="quarter" idx="12"/>
          </p:nvPr>
        </p:nvSpPr>
        <p:spPr/>
        <p:txBody>
          <a:bodyPr/>
          <a:lstStyle/>
          <a:p>
            <a:fld id="{31C28E43-014B-4269-B016-2A45F99600EF}" type="slidenum">
              <a:rPr lang="nl-NL" smtClean="0"/>
              <a:t>‹nr.›</a:t>
            </a:fld>
            <a:endParaRPr lang="nl-NL"/>
          </a:p>
        </p:txBody>
      </p:sp>
    </p:spTree>
    <p:extLst>
      <p:ext uri="{BB962C8B-B14F-4D97-AF65-F5344CB8AC3E}">
        <p14:creationId xmlns:p14="http://schemas.microsoft.com/office/powerpoint/2010/main" val="3463969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BF10A-8D75-4870-A6E5-3C278481A9A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8F1CA09-CFB7-4673-9612-FD8A2B116581}"/>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C13B580-56E6-410F-92C0-5E20749625A3}"/>
              </a:ext>
            </a:extLst>
          </p:cNvPr>
          <p:cNvSpPr>
            <a:spLocks noGrp="1"/>
          </p:cNvSpPr>
          <p:nvPr>
            <p:ph type="dt" sz="half" idx="10"/>
          </p:nvPr>
        </p:nvSpPr>
        <p:spPr/>
        <p:txBody>
          <a:bodyPr/>
          <a:lstStyle/>
          <a:p>
            <a:fld id="{14A37EEF-D703-48F1-BBE5-E9B9DCB997DF}" type="datetimeFigureOut">
              <a:rPr lang="nl-NL" smtClean="0"/>
              <a:t>3-10-2017</a:t>
            </a:fld>
            <a:endParaRPr lang="nl-NL"/>
          </a:p>
        </p:txBody>
      </p:sp>
      <p:sp>
        <p:nvSpPr>
          <p:cNvPr id="5" name="Tijdelijke aanduiding voor voettekst 4">
            <a:extLst>
              <a:ext uri="{FF2B5EF4-FFF2-40B4-BE49-F238E27FC236}">
                <a16:creationId xmlns:a16="http://schemas.microsoft.com/office/drawing/2014/main" id="{3A72C5FF-7266-4F0B-AD89-AE669300A7C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1F4723F-E088-407C-B791-6C2C0528E04D}"/>
              </a:ext>
            </a:extLst>
          </p:cNvPr>
          <p:cNvSpPr>
            <a:spLocks noGrp="1"/>
          </p:cNvSpPr>
          <p:nvPr>
            <p:ph type="sldNum" sz="quarter" idx="12"/>
          </p:nvPr>
        </p:nvSpPr>
        <p:spPr/>
        <p:txBody>
          <a:bodyPr/>
          <a:lstStyle/>
          <a:p>
            <a:fld id="{31C28E43-014B-4269-B016-2A45F99600EF}" type="slidenum">
              <a:rPr lang="nl-NL" smtClean="0"/>
              <a:t>‹nr.›</a:t>
            </a:fld>
            <a:endParaRPr lang="nl-NL"/>
          </a:p>
        </p:txBody>
      </p:sp>
    </p:spTree>
    <p:extLst>
      <p:ext uri="{BB962C8B-B14F-4D97-AF65-F5344CB8AC3E}">
        <p14:creationId xmlns:p14="http://schemas.microsoft.com/office/powerpoint/2010/main" val="164798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CDA917E-FE59-40EA-8B4C-6BDDA39FECF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7DC5593-6729-4564-B7DE-3C699023D482}"/>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C46BB5D-9CDE-4000-B893-112E4E9676ED}"/>
              </a:ext>
            </a:extLst>
          </p:cNvPr>
          <p:cNvSpPr>
            <a:spLocks noGrp="1"/>
          </p:cNvSpPr>
          <p:nvPr>
            <p:ph type="dt" sz="half" idx="10"/>
          </p:nvPr>
        </p:nvSpPr>
        <p:spPr/>
        <p:txBody>
          <a:bodyPr/>
          <a:lstStyle/>
          <a:p>
            <a:fld id="{14A37EEF-D703-48F1-BBE5-E9B9DCB997DF}" type="datetimeFigureOut">
              <a:rPr lang="nl-NL" smtClean="0"/>
              <a:t>3-10-2017</a:t>
            </a:fld>
            <a:endParaRPr lang="nl-NL"/>
          </a:p>
        </p:txBody>
      </p:sp>
      <p:sp>
        <p:nvSpPr>
          <p:cNvPr id="5" name="Tijdelijke aanduiding voor voettekst 4">
            <a:extLst>
              <a:ext uri="{FF2B5EF4-FFF2-40B4-BE49-F238E27FC236}">
                <a16:creationId xmlns:a16="http://schemas.microsoft.com/office/drawing/2014/main" id="{77AB102F-9362-48E6-8757-057CD8883EE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76CEC15-8ED2-4476-8735-AD5290D0CEF2}"/>
              </a:ext>
            </a:extLst>
          </p:cNvPr>
          <p:cNvSpPr>
            <a:spLocks noGrp="1"/>
          </p:cNvSpPr>
          <p:nvPr>
            <p:ph type="sldNum" sz="quarter" idx="12"/>
          </p:nvPr>
        </p:nvSpPr>
        <p:spPr/>
        <p:txBody>
          <a:bodyPr/>
          <a:lstStyle/>
          <a:p>
            <a:fld id="{31C28E43-014B-4269-B016-2A45F99600EF}" type="slidenum">
              <a:rPr lang="nl-NL" smtClean="0"/>
              <a:t>‹nr.›</a:t>
            </a:fld>
            <a:endParaRPr lang="nl-NL"/>
          </a:p>
        </p:txBody>
      </p:sp>
    </p:spTree>
    <p:extLst>
      <p:ext uri="{BB962C8B-B14F-4D97-AF65-F5344CB8AC3E}">
        <p14:creationId xmlns:p14="http://schemas.microsoft.com/office/powerpoint/2010/main" val="3209572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D846EB-BEC0-41B1-A008-FB043499190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54A7A4B-8132-41C2-B4E3-A9FFCF430358}"/>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A88C1FF-80A0-4391-A30B-208A11B6D124}"/>
              </a:ext>
            </a:extLst>
          </p:cNvPr>
          <p:cNvSpPr>
            <a:spLocks noGrp="1"/>
          </p:cNvSpPr>
          <p:nvPr>
            <p:ph type="dt" sz="half" idx="10"/>
          </p:nvPr>
        </p:nvSpPr>
        <p:spPr/>
        <p:txBody>
          <a:bodyPr/>
          <a:lstStyle/>
          <a:p>
            <a:fld id="{14A37EEF-D703-48F1-BBE5-E9B9DCB997DF}" type="datetimeFigureOut">
              <a:rPr lang="nl-NL" smtClean="0"/>
              <a:t>3-10-2017</a:t>
            </a:fld>
            <a:endParaRPr lang="nl-NL"/>
          </a:p>
        </p:txBody>
      </p:sp>
      <p:sp>
        <p:nvSpPr>
          <p:cNvPr id="5" name="Tijdelijke aanduiding voor voettekst 4">
            <a:extLst>
              <a:ext uri="{FF2B5EF4-FFF2-40B4-BE49-F238E27FC236}">
                <a16:creationId xmlns:a16="http://schemas.microsoft.com/office/drawing/2014/main" id="{4A4C52DA-218C-4948-8EEA-5253C75A7EF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BD4D291-9E89-407A-8E7D-B70E6ABFD9D0}"/>
              </a:ext>
            </a:extLst>
          </p:cNvPr>
          <p:cNvSpPr>
            <a:spLocks noGrp="1"/>
          </p:cNvSpPr>
          <p:nvPr>
            <p:ph type="sldNum" sz="quarter" idx="12"/>
          </p:nvPr>
        </p:nvSpPr>
        <p:spPr/>
        <p:txBody>
          <a:bodyPr/>
          <a:lstStyle/>
          <a:p>
            <a:fld id="{31C28E43-014B-4269-B016-2A45F99600EF}" type="slidenum">
              <a:rPr lang="nl-NL" smtClean="0"/>
              <a:t>‹nr.›</a:t>
            </a:fld>
            <a:endParaRPr lang="nl-NL"/>
          </a:p>
        </p:txBody>
      </p:sp>
    </p:spTree>
    <p:extLst>
      <p:ext uri="{BB962C8B-B14F-4D97-AF65-F5344CB8AC3E}">
        <p14:creationId xmlns:p14="http://schemas.microsoft.com/office/powerpoint/2010/main" val="69319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646C2C-1A79-4465-B269-DBED4BC62CA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17B25F5-8E6C-4828-9568-746975ED91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FB91837C-496E-4708-853D-28D3399726CB}"/>
              </a:ext>
            </a:extLst>
          </p:cNvPr>
          <p:cNvSpPr>
            <a:spLocks noGrp="1"/>
          </p:cNvSpPr>
          <p:nvPr>
            <p:ph type="dt" sz="half" idx="10"/>
          </p:nvPr>
        </p:nvSpPr>
        <p:spPr/>
        <p:txBody>
          <a:bodyPr/>
          <a:lstStyle/>
          <a:p>
            <a:fld id="{14A37EEF-D703-48F1-BBE5-E9B9DCB997DF}" type="datetimeFigureOut">
              <a:rPr lang="nl-NL" smtClean="0"/>
              <a:t>3-10-2017</a:t>
            </a:fld>
            <a:endParaRPr lang="nl-NL"/>
          </a:p>
        </p:txBody>
      </p:sp>
      <p:sp>
        <p:nvSpPr>
          <p:cNvPr id="5" name="Tijdelijke aanduiding voor voettekst 4">
            <a:extLst>
              <a:ext uri="{FF2B5EF4-FFF2-40B4-BE49-F238E27FC236}">
                <a16:creationId xmlns:a16="http://schemas.microsoft.com/office/drawing/2014/main" id="{F26CD9D4-F6D3-46B6-90A0-132555673FB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8EB7AD0-1E57-4C7B-8603-32F685EAF258}"/>
              </a:ext>
            </a:extLst>
          </p:cNvPr>
          <p:cNvSpPr>
            <a:spLocks noGrp="1"/>
          </p:cNvSpPr>
          <p:nvPr>
            <p:ph type="sldNum" sz="quarter" idx="12"/>
          </p:nvPr>
        </p:nvSpPr>
        <p:spPr/>
        <p:txBody>
          <a:bodyPr/>
          <a:lstStyle/>
          <a:p>
            <a:fld id="{31C28E43-014B-4269-B016-2A45F99600EF}" type="slidenum">
              <a:rPr lang="nl-NL" smtClean="0"/>
              <a:t>‹nr.›</a:t>
            </a:fld>
            <a:endParaRPr lang="nl-NL"/>
          </a:p>
        </p:txBody>
      </p:sp>
    </p:spTree>
    <p:extLst>
      <p:ext uri="{BB962C8B-B14F-4D97-AF65-F5344CB8AC3E}">
        <p14:creationId xmlns:p14="http://schemas.microsoft.com/office/powerpoint/2010/main" val="343481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276C78-EE71-4763-8C52-C173B81075E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9560E8E-2426-4752-906E-4EDF7B71DEDE}"/>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F7E840B-6B64-4A08-9755-03CEE94A6F8F}"/>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A9EA10A-9F77-4C58-9220-6BC3C383AEE3}"/>
              </a:ext>
            </a:extLst>
          </p:cNvPr>
          <p:cNvSpPr>
            <a:spLocks noGrp="1"/>
          </p:cNvSpPr>
          <p:nvPr>
            <p:ph type="dt" sz="half" idx="10"/>
          </p:nvPr>
        </p:nvSpPr>
        <p:spPr/>
        <p:txBody>
          <a:bodyPr/>
          <a:lstStyle/>
          <a:p>
            <a:fld id="{14A37EEF-D703-48F1-BBE5-E9B9DCB997DF}" type="datetimeFigureOut">
              <a:rPr lang="nl-NL" smtClean="0"/>
              <a:t>3-10-2017</a:t>
            </a:fld>
            <a:endParaRPr lang="nl-NL"/>
          </a:p>
        </p:txBody>
      </p:sp>
      <p:sp>
        <p:nvSpPr>
          <p:cNvPr id="6" name="Tijdelijke aanduiding voor voettekst 5">
            <a:extLst>
              <a:ext uri="{FF2B5EF4-FFF2-40B4-BE49-F238E27FC236}">
                <a16:creationId xmlns:a16="http://schemas.microsoft.com/office/drawing/2014/main" id="{F5533274-C38A-4AF2-BECD-C98AB3CB827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46A1B32-48B3-4892-AC32-E4A7334170AB}"/>
              </a:ext>
            </a:extLst>
          </p:cNvPr>
          <p:cNvSpPr>
            <a:spLocks noGrp="1"/>
          </p:cNvSpPr>
          <p:nvPr>
            <p:ph type="sldNum" sz="quarter" idx="12"/>
          </p:nvPr>
        </p:nvSpPr>
        <p:spPr/>
        <p:txBody>
          <a:bodyPr/>
          <a:lstStyle/>
          <a:p>
            <a:fld id="{31C28E43-014B-4269-B016-2A45F99600EF}" type="slidenum">
              <a:rPr lang="nl-NL" smtClean="0"/>
              <a:t>‹nr.›</a:t>
            </a:fld>
            <a:endParaRPr lang="nl-NL"/>
          </a:p>
        </p:txBody>
      </p:sp>
    </p:spTree>
    <p:extLst>
      <p:ext uri="{BB962C8B-B14F-4D97-AF65-F5344CB8AC3E}">
        <p14:creationId xmlns:p14="http://schemas.microsoft.com/office/powerpoint/2010/main" val="3328963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FB4B94-F148-49C5-8E9A-26B7235A985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312D99B-F68F-450B-A7FE-1281ABBCA0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2D0D1C76-0699-44EB-826A-69175DCDCEFE}"/>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B4F58B4-EAE9-45A7-8694-C3970B9956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86D78B60-5D06-4C36-BBD1-F9298C83254D}"/>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89AFFF4-2CCD-440C-BF39-D543B79F84E5}"/>
              </a:ext>
            </a:extLst>
          </p:cNvPr>
          <p:cNvSpPr>
            <a:spLocks noGrp="1"/>
          </p:cNvSpPr>
          <p:nvPr>
            <p:ph type="dt" sz="half" idx="10"/>
          </p:nvPr>
        </p:nvSpPr>
        <p:spPr/>
        <p:txBody>
          <a:bodyPr/>
          <a:lstStyle/>
          <a:p>
            <a:fld id="{14A37EEF-D703-48F1-BBE5-E9B9DCB997DF}" type="datetimeFigureOut">
              <a:rPr lang="nl-NL" smtClean="0"/>
              <a:t>3-10-2017</a:t>
            </a:fld>
            <a:endParaRPr lang="nl-NL"/>
          </a:p>
        </p:txBody>
      </p:sp>
      <p:sp>
        <p:nvSpPr>
          <p:cNvPr id="8" name="Tijdelijke aanduiding voor voettekst 7">
            <a:extLst>
              <a:ext uri="{FF2B5EF4-FFF2-40B4-BE49-F238E27FC236}">
                <a16:creationId xmlns:a16="http://schemas.microsoft.com/office/drawing/2014/main" id="{48CA37F3-9334-4A84-A19E-2528A3D850E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AFF94A8-E152-4D93-889F-A6FA0EA376C7}"/>
              </a:ext>
            </a:extLst>
          </p:cNvPr>
          <p:cNvSpPr>
            <a:spLocks noGrp="1"/>
          </p:cNvSpPr>
          <p:nvPr>
            <p:ph type="sldNum" sz="quarter" idx="12"/>
          </p:nvPr>
        </p:nvSpPr>
        <p:spPr/>
        <p:txBody>
          <a:bodyPr/>
          <a:lstStyle/>
          <a:p>
            <a:fld id="{31C28E43-014B-4269-B016-2A45F99600EF}" type="slidenum">
              <a:rPr lang="nl-NL" smtClean="0"/>
              <a:t>‹nr.›</a:t>
            </a:fld>
            <a:endParaRPr lang="nl-NL"/>
          </a:p>
        </p:txBody>
      </p:sp>
    </p:spTree>
    <p:extLst>
      <p:ext uri="{BB962C8B-B14F-4D97-AF65-F5344CB8AC3E}">
        <p14:creationId xmlns:p14="http://schemas.microsoft.com/office/powerpoint/2010/main" val="658635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2EAC9-0527-47B1-8B2D-A1519B49B16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57CE224-6123-40FC-8BF8-F5D87D02214A}"/>
              </a:ext>
            </a:extLst>
          </p:cNvPr>
          <p:cNvSpPr>
            <a:spLocks noGrp="1"/>
          </p:cNvSpPr>
          <p:nvPr>
            <p:ph type="dt" sz="half" idx="10"/>
          </p:nvPr>
        </p:nvSpPr>
        <p:spPr/>
        <p:txBody>
          <a:bodyPr/>
          <a:lstStyle/>
          <a:p>
            <a:fld id="{14A37EEF-D703-48F1-BBE5-E9B9DCB997DF}" type="datetimeFigureOut">
              <a:rPr lang="nl-NL" smtClean="0"/>
              <a:t>3-10-2017</a:t>
            </a:fld>
            <a:endParaRPr lang="nl-NL"/>
          </a:p>
        </p:txBody>
      </p:sp>
      <p:sp>
        <p:nvSpPr>
          <p:cNvPr id="4" name="Tijdelijke aanduiding voor voettekst 3">
            <a:extLst>
              <a:ext uri="{FF2B5EF4-FFF2-40B4-BE49-F238E27FC236}">
                <a16:creationId xmlns:a16="http://schemas.microsoft.com/office/drawing/2014/main" id="{BB4E2F54-92AB-434F-AA74-13574FC3086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84C81E5-96FD-40CF-ABCF-CDB03E6139D3}"/>
              </a:ext>
            </a:extLst>
          </p:cNvPr>
          <p:cNvSpPr>
            <a:spLocks noGrp="1"/>
          </p:cNvSpPr>
          <p:nvPr>
            <p:ph type="sldNum" sz="quarter" idx="12"/>
          </p:nvPr>
        </p:nvSpPr>
        <p:spPr/>
        <p:txBody>
          <a:bodyPr/>
          <a:lstStyle/>
          <a:p>
            <a:fld id="{31C28E43-014B-4269-B016-2A45F99600EF}" type="slidenum">
              <a:rPr lang="nl-NL" smtClean="0"/>
              <a:t>‹nr.›</a:t>
            </a:fld>
            <a:endParaRPr lang="nl-NL"/>
          </a:p>
        </p:txBody>
      </p:sp>
    </p:spTree>
    <p:extLst>
      <p:ext uri="{BB962C8B-B14F-4D97-AF65-F5344CB8AC3E}">
        <p14:creationId xmlns:p14="http://schemas.microsoft.com/office/powerpoint/2010/main" val="246304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0153C89-BD51-4D01-ABCF-729ED5149940}"/>
              </a:ext>
            </a:extLst>
          </p:cNvPr>
          <p:cNvSpPr>
            <a:spLocks noGrp="1"/>
          </p:cNvSpPr>
          <p:nvPr>
            <p:ph type="dt" sz="half" idx="10"/>
          </p:nvPr>
        </p:nvSpPr>
        <p:spPr/>
        <p:txBody>
          <a:bodyPr/>
          <a:lstStyle/>
          <a:p>
            <a:fld id="{14A37EEF-D703-48F1-BBE5-E9B9DCB997DF}" type="datetimeFigureOut">
              <a:rPr lang="nl-NL" smtClean="0"/>
              <a:t>3-10-2017</a:t>
            </a:fld>
            <a:endParaRPr lang="nl-NL"/>
          </a:p>
        </p:txBody>
      </p:sp>
      <p:sp>
        <p:nvSpPr>
          <p:cNvPr id="3" name="Tijdelijke aanduiding voor voettekst 2">
            <a:extLst>
              <a:ext uri="{FF2B5EF4-FFF2-40B4-BE49-F238E27FC236}">
                <a16:creationId xmlns:a16="http://schemas.microsoft.com/office/drawing/2014/main" id="{53ECDE33-53AC-4A4C-98E6-5AC6F28D98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3DB9506-612A-450F-A7A6-7345EEE2D048}"/>
              </a:ext>
            </a:extLst>
          </p:cNvPr>
          <p:cNvSpPr>
            <a:spLocks noGrp="1"/>
          </p:cNvSpPr>
          <p:nvPr>
            <p:ph type="sldNum" sz="quarter" idx="12"/>
          </p:nvPr>
        </p:nvSpPr>
        <p:spPr/>
        <p:txBody>
          <a:bodyPr/>
          <a:lstStyle/>
          <a:p>
            <a:fld id="{31C28E43-014B-4269-B016-2A45F99600EF}" type="slidenum">
              <a:rPr lang="nl-NL" smtClean="0"/>
              <a:t>‹nr.›</a:t>
            </a:fld>
            <a:endParaRPr lang="nl-NL"/>
          </a:p>
        </p:txBody>
      </p:sp>
    </p:spTree>
    <p:extLst>
      <p:ext uri="{BB962C8B-B14F-4D97-AF65-F5344CB8AC3E}">
        <p14:creationId xmlns:p14="http://schemas.microsoft.com/office/powerpoint/2010/main" val="1917482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BDF3F8-474D-47E2-A7C6-E3424F7D964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DF6FCA3-8C6C-4FF5-8CC1-36E64A592F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6BD9AD8-4C97-4E10-85C2-D9D638262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C52DD8FF-9D27-4634-A278-0A5D04E7F11D}"/>
              </a:ext>
            </a:extLst>
          </p:cNvPr>
          <p:cNvSpPr>
            <a:spLocks noGrp="1"/>
          </p:cNvSpPr>
          <p:nvPr>
            <p:ph type="dt" sz="half" idx="10"/>
          </p:nvPr>
        </p:nvSpPr>
        <p:spPr/>
        <p:txBody>
          <a:bodyPr/>
          <a:lstStyle/>
          <a:p>
            <a:fld id="{14A37EEF-D703-48F1-BBE5-E9B9DCB997DF}" type="datetimeFigureOut">
              <a:rPr lang="nl-NL" smtClean="0"/>
              <a:t>3-10-2017</a:t>
            </a:fld>
            <a:endParaRPr lang="nl-NL"/>
          </a:p>
        </p:txBody>
      </p:sp>
      <p:sp>
        <p:nvSpPr>
          <p:cNvPr id="6" name="Tijdelijke aanduiding voor voettekst 5">
            <a:extLst>
              <a:ext uri="{FF2B5EF4-FFF2-40B4-BE49-F238E27FC236}">
                <a16:creationId xmlns:a16="http://schemas.microsoft.com/office/drawing/2014/main" id="{0257DDBF-32F7-4095-B1A0-CF0E0FB5B76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10550EB-E215-4C47-A402-9D205CC168EA}"/>
              </a:ext>
            </a:extLst>
          </p:cNvPr>
          <p:cNvSpPr>
            <a:spLocks noGrp="1"/>
          </p:cNvSpPr>
          <p:nvPr>
            <p:ph type="sldNum" sz="quarter" idx="12"/>
          </p:nvPr>
        </p:nvSpPr>
        <p:spPr/>
        <p:txBody>
          <a:bodyPr/>
          <a:lstStyle/>
          <a:p>
            <a:fld id="{31C28E43-014B-4269-B016-2A45F99600EF}" type="slidenum">
              <a:rPr lang="nl-NL" smtClean="0"/>
              <a:t>‹nr.›</a:t>
            </a:fld>
            <a:endParaRPr lang="nl-NL"/>
          </a:p>
        </p:txBody>
      </p:sp>
    </p:spTree>
    <p:extLst>
      <p:ext uri="{BB962C8B-B14F-4D97-AF65-F5344CB8AC3E}">
        <p14:creationId xmlns:p14="http://schemas.microsoft.com/office/powerpoint/2010/main" val="309056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AA1A47-1171-4FC8-93DC-1393C0B494D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00CF443-D172-4232-8E92-75A26DCEC5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B03B078-7526-46B4-BAE9-440FAA3CBA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446EB1D4-6FE2-448A-B039-5D08CEFAF1B6}"/>
              </a:ext>
            </a:extLst>
          </p:cNvPr>
          <p:cNvSpPr>
            <a:spLocks noGrp="1"/>
          </p:cNvSpPr>
          <p:nvPr>
            <p:ph type="dt" sz="half" idx="10"/>
          </p:nvPr>
        </p:nvSpPr>
        <p:spPr/>
        <p:txBody>
          <a:bodyPr/>
          <a:lstStyle/>
          <a:p>
            <a:fld id="{14A37EEF-D703-48F1-BBE5-E9B9DCB997DF}" type="datetimeFigureOut">
              <a:rPr lang="nl-NL" smtClean="0"/>
              <a:t>3-10-2017</a:t>
            </a:fld>
            <a:endParaRPr lang="nl-NL"/>
          </a:p>
        </p:txBody>
      </p:sp>
      <p:sp>
        <p:nvSpPr>
          <p:cNvPr id="6" name="Tijdelijke aanduiding voor voettekst 5">
            <a:extLst>
              <a:ext uri="{FF2B5EF4-FFF2-40B4-BE49-F238E27FC236}">
                <a16:creationId xmlns:a16="http://schemas.microsoft.com/office/drawing/2014/main" id="{09388F10-7C3B-4C69-B72F-EEBAC78237D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05C65CF-E470-49B1-B88E-E705F50F13F5}"/>
              </a:ext>
            </a:extLst>
          </p:cNvPr>
          <p:cNvSpPr>
            <a:spLocks noGrp="1"/>
          </p:cNvSpPr>
          <p:nvPr>
            <p:ph type="sldNum" sz="quarter" idx="12"/>
          </p:nvPr>
        </p:nvSpPr>
        <p:spPr/>
        <p:txBody>
          <a:bodyPr/>
          <a:lstStyle/>
          <a:p>
            <a:fld id="{31C28E43-014B-4269-B016-2A45F99600EF}" type="slidenum">
              <a:rPr lang="nl-NL" smtClean="0"/>
              <a:t>‹nr.›</a:t>
            </a:fld>
            <a:endParaRPr lang="nl-NL"/>
          </a:p>
        </p:txBody>
      </p:sp>
    </p:spTree>
    <p:extLst>
      <p:ext uri="{BB962C8B-B14F-4D97-AF65-F5344CB8AC3E}">
        <p14:creationId xmlns:p14="http://schemas.microsoft.com/office/powerpoint/2010/main" val="2794356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705FFBF-5411-48EC-B88D-2864C19C8A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1ABF276-9DE4-432F-843E-22A1703C19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33435B0-BE56-4ACB-91A6-253540EE83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37EEF-D703-48F1-BBE5-E9B9DCB997DF}" type="datetimeFigureOut">
              <a:rPr lang="nl-NL" smtClean="0"/>
              <a:t>3-10-2017</a:t>
            </a:fld>
            <a:endParaRPr lang="nl-NL"/>
          </a:p>
        </p:txBody>
      </p:sp>
      <p:sp>
        <p:nvSpPr>
          <p:cNvPr id="5" name="Tijdelijke aanduiding voor voettekst 4">
            <a:extLst>
              <a:ext uri="{FF2B5EF4-FFF2-40B4-BE49-F238E27FC236}">
                <a16:creationId xmlns:a16="http://schemas.microsoft.com/office/drawing/2014/main" id="{5B1043DC-2463-4C53-BE64-6D0081E7D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6560ADE-D015-4A8B-BFA8-9FB5C25654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28E43-014B-4269-B016-2A45F99600EF}" type="slidenum">
              <a:rPr lang="nl-NL" smtClean="0"/>
              <a:t>‹nr.›</a:t>
            </a:fld>
            <a:endParaRPr lang="nl-NL"/>
          </a:p>
        </p:txBody>
      </p:sp>
    </p:spTree>
    <p:extLst>
      <p:ext uri="{BB962C8B-B14F-4D97-AF65-F5344CB8AC3E}">
        <p14:creationId xmlns:p14="http://schemas.microsoft.com/office/powerpoint/2010/main" val="3403779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echr.coe.int/LibraryDocs/DG2/HRFILES/DG2-EN-HRFILES-15(1997).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213DF3-E9AE-4F93-BF31-83558B574D97}"/>
              </a:ext>
            </a:extLst>
          </p:cNvPr>
          <p:cNvSpPr>
            <a:spLocks noGrp="1"/>
          </p:cNvSpPr>
          <p:nvPr>
            <p:ph type="ctrTitle"/>
          </p:nvPr>
        </p:nvSpPr>
        <p:spPr/>
        <p:txBody>
          <a:bodyPr/>
          <a:lstStyle/>
          <a:p>
            <a:r>
              <a:rPr lang="nl-NL" dirty="0"/>
              <a:t>Legal basis &amp; </a:t>
            </a:r>
            <a:r>
              <a:rPr lang="nl-NL" dirty="0" err="1"/>
              <a:t>legitimate</a:t>
            </a:r>
            <a:r>
              <a:rPr lang="nl-NL" dirty="0"/>
              <a:t> </a:t>
            </a:r>
            <a:r>
              <a:rPr lang="nl-NL" dirty="0" err="1"/>
              <a:t>aim</a:t>
            </a:r>
            <a:endParaRPr lang="nl-NL" dirty="0"/>
          </a:p>
        </p:txBody>
      </p:sp>
      <p:sp>
        <p:nvSpPr>
          <p:cNvPr id="3" name="Ondertitel 2">
            <a:extLst>
              <a:ext uri="{FF2B5EF4-FFF2-40B4-BE49-F238E27FC236}">
                <a16:creationId xmlns:a16="http://schemas.microsoft.com/office/drawing/2014/main" id="{DFA96D79-6401-46CB-AC4B-42D844360919}"/>
              </a:ext>
            </a:extLst>
          </p:cNvPr>
          <p:cNvSpPr>
            <a:spLocks noGrp="1"/>
          </p:cNvSpPr>
          <p:nvPr>
            <p:ph type="subTitle" idx="1"/>
          </p:nvPr>
        </p:nvSpPr>
        <p:spPr/>
        <p:txBody>
          <a:bodyPr/>
          <a:lstStyle/>
          <a:p>
            <a:br>
              <a:rPr lang="nl-NL" dirty="0"/>
            </a:br>
            <a:r>
              <a:rPr lang="nl-NL" dirty="0"/>
              <a:t>Bart van der Sloot</a:t>
            </a:r>
          </a:p>
        </p:txBody>
      </p:sp>
    </p:spTree>
    <p:extLst>
      <p:ext uri="{BB962C8B-B14F-4D97-AF65-F5344CB8AC3E}">
        <p14:creationId xmlns:p14="http://schemas.microsoft.com/office/powerpoint/2010/main" val="227481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B39971-CB14-4CF9-B9A5-BD884DD1476A}"/>
              </a:ext>
            </a:extLst>
          </p:cNvPr>
          <p:cNvSpPr>
            <a:spLocks noGrp="1"/>
          </p:cNvSpPr>
          <p:nvPr>
            <p:ph type="title"/>
          </p:nvPr>
        </p:nvSpPr>
        <p:spPr/>
        <p:txBody>
          <a:bodyPr/>
          <a:lstStyle/>
          <a:p>
            <a:r>
              <a:rPr lang="nl-NL" dirty="0" err="1"/>
              <a:t>Articles</a:t>
            </a:r>
            <a:r>
              <a:rPr lang="nl-NL" dirty="0"/>
              <a:t> </a:t>
            </a:r>
            <a:r>
              <a:rPr lang="nl-NL" dirty="0" err="1"/>
              <a:t>with</a:t>
            </a:r>
            <a:r>
              <a:rPr lang="nl-NL" dirty="0"/>
              <a:t> </a:t>
            </a:r>
            <a:r>
              <a:rPr lang="nl-NL" dirty="0" err="1"/>
              <a:t>an</a:t>
            </a:r>
            <a:r>
              <a:rPr lang="nl-NL" dirty="0"/>
              <a:t> explicit </a:t>
            </a:r>
            <a:r>
              <a:rPr lang="nl-NL" dirty="0" err="1"/>
              <a:t>limmitation</a:t>
            </a:r>
            <a:r>
              <a:rPr lang="nl-NL" dirty="0"/>
              <a:t> clause</a:t>
            </a:r>
          </a:p>
        </p:txBody>
      </p:sp>
      <p:sp>
        <p:nvSpPr>
          <p:cNvPr id="3" name="Tijdelijke aanduiding voor inhoud 2">
            <a:extLst>
              <a:ext uri="{FF2B5EF4-FFF2-40B4-BE49-F238E27FC236}">
                <a16:creationId xmlns:a16="http://schemas.microsoft.com/office/drawing/2014/main" id="{67631A22-ECB6-4188-8D5C-70C5E24179BF}"/>
              </a:ext>
            </a:extLst>
          </p:cNvPr>
          <p:cNvSpPr>
            <a:spLocks noGrp="1"/>
          </p:cNvSpPr>
          <p:nvPr>
            <p:ph idx="1"/>
          </p:nvPr>
        </p:nvSpPr>
        <p:spPr/>
        <p:txBody>
          <a:bodyPr>
            <a:normAutofit fontScale="92500" lnSpcReduction="20000"/>
          </a:bodyPr>
          <a:lstStyle/>
          <a:p>
            <a:r>
              <a:rPr lang="en-US" dirty="0"/>
              <a:t>ARTICLE 10 Freedom of expression </a:t>
            </a:r>
            <a:br>
              <a:rPr lang="en-US" dirty="0"/>
            </a:br>
            <a:r>
              <a:rPr lang="en-US" dirty="0"/>
              <a:t>1. Everyone has the right to freedom of expression. This right shall include freedom to hold opinions and to receive and impart information and ideas without interference by public authority and regardless of frontiers. This Article shall not prevent States from requiring the licensing of broadcasting, television or cinema enterprises. </a:t>
            </a:r>
            <a:br>
              <a:rPr lang="en-US" dirty="0"/>
            </a:br>
            <a:r>
              <a:rPr lang="en-US" dirty="0"/>
              <a:t>2. The exercise of these freedoms, since it carries with it duties and responsibilities, may be subject to such formalities, conditions, restrictions or penalties as are prescribed by law and are necessary in a democratic society, in the interests of national security, territorial integrity or public safety, for the prevention of disorder or crime, for the protection of health or morals, for the protection of the reputation or rights of others, for preventing the disclosure of information received in confidence, or for maintaining the authority and impartiality of the judiciary.</a:t>
            </a:r>
          </a:p>
          <a:p>
            <a:endParaRPr lang="nl-NL" dirty="0"/>
          </a:p>
        </p:txBody>
      </p:sp>
    </p:spTree>
    <p:extLst>
      <p:ext uri="{BB962C8B-B14F-4D97-AF65-F5344CB8AC3E}">
        <p14:creationId xmlns:p14="http://schemas.microsoft.com/office/powerpoint/2010/main" val="634939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0EC595-3365-49BD-96FC-AFF927D1612E}"/>
              </a:ext>
            </a:extLst>
          </p:cNvPr>
          <p:cNvSpPr>
            <a:spLocks noGrp="1"/>
          </p:cNvSpPr>
          <p:nvPr>
            <p:ph type="title"/>
          </p:nvPr>
        </p:nvSpPr>
        <p:spPr/>
        <p:txBody>
          <a:bodyPr/>
          <a:lstStyle/>
          <a:p>
            <a:r>
              <a:rPr lang="nl-NL" dirty="0" err="1"/>
              <a:t>Articles</a:t>
            </a:r>
            <a:r>
              <a:rPr lang="nl-NL" dirty="0"/>
              <a:t> </a:t>
            </a:r>
            <a:r>
              <a:rPr lang="nl-NL" dirty="0" err="1"/>
              <a:t>with</a:t>
            </a:r>
            <a:r>
              <a:rPr lang="nl-NL" dirty="0"/>
              <a:t> </a:t>
            </a:r>
            <a:r>
              <a:rPr lang="nl-NL" dirty="0" err="1"/>
              <a:t>an</a:t>
            </a:r>
            <a:r>
              <a:rPr lang="nl-NL" dirty="0"/>
              <a:t> explicit </a:t>
            </a:r>
            <a:r>
              <a:rPr lang="nl-NL" dirty="0" err="1"/>
              <a:t>limmitation</a:t>
            </a:r>
            <a:r>
              <a:rPr lang="nl-NL" dirty="0"/>
              <a:t> clause</a:t>
            </a:r>
          </a:p>
        </p:txBody>
      </p:sp>
      <p:sp>
        <p:nvSpPr>
          <p:cNvPr id="3" name="Tijdelijke aanduiding voor inhoud 2">
            <a:extLst>
              <a:ext uri="{FF2B5EF4-FFF2-40B4-BE49-F238E27FC236}">
                <a16:creationId xmlns:a16="http://schemas.microsoft.com/office/drawing/2014/main" id="{DC1E63CD-FF9E-46E1-9F5A-3936DD8FF661}"/>
              </a:ext>
            </a:extLst>
          </p:cNvPr>
          <p:cNvSpPr>
            <a:spLocks noGrp="1"/>
          </p:cNvSpPr>
          <p:nvPr>
            <p:ph idx="1"/>
          </p:nvPr>
        </p:nvSpPr>
        <p:spPr/>
        <p:txBody>
          <a:bodyPr>
            <a:normAutofit lnSpcReduction="10000"/>
          </a:bodyPr>
          <a:lstStyle/>
          <a:p>
            <a:r>
              <a:rPr lang="en-US" dirty="0"/>
              <a:t>ARTICLE 11 Freedom of assembly and association </a:t>
            </a:r>
            <a:br>
              <a:rPr lang="en-US" dirty="0"/>
            </a:br>
            <a:r>
              <a:rPr lang="en-US" dirty="0"/>
              <a:t>1. Everyone has the right to freedom of peaceful assembly and to freedom of association with others, including the right to form and to join trade unions for the protection of his interests.</a:t>
            </a:r>
            <a:br>
              <a:rPr lang="en-US" dirty="0"/>
            </a:br>
            <a:r>
              <a:rPr lang="en-US" dirty="0"/>
              <a:t>2. No restrictions shall be placed on the exercise of these rights other than such as are prescribed by law and are necessary in a democratic society in the interests of national security or public safety, for the prevention of disorder or crime, for the protection of health or morals or for the protection of the rights and freedoms of others. This Article shall not prevent the imposition of lawful restrictions on the exercise of these rights by members of the armed forces, of the police or of the administration of the State.</a:t>
            </a:r>
          </a:p>
        </p:txBody>
      </p:sp>
    </p:spTree>
    <p:extLst>
      <p:ext uri="{BB962C8B-B14F-4D97-AF65-F5344CB8AC3E}">
        <p14:creationId xmlns:p14="http://schemas.microsoft.com/office/powerpoint/2010/main" val="3442315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A2ABA7-774B-43E3-BE29-7916B85544FB}"/>
              </a:ext>
            </a:extLst>
          </p:cNvPr>
          <p:cNvSpPr>
            <a:spLocks noGrp="1"/>
          </p:cNvSpPr>
          <p:nvPr>
            <p:ph type="title"/>
          </p:nvPr>
        </p:nvSpPr>
        <p:spPr/>
        <p:txBody>
          <a:bodyPr/>
          <a:lstStyle/>
          <a:p>
            <a:r>
              <a:rPr lang="nl-NL" dirty="0"/>
              <a:t>Three step test</a:t>
            </a:r>
          </a:p>
        </p:txBody>
      </p:sp>
      <p:sp>
        <p:nvSpPr>
          <p:cNvPr id="3" name="Tijdelijke aanduiding voor inhoud 2">
            <a:extLst>
              <a:ext uri="{FF2B5EF4-FFF2-40B4-BE49-F238E27FC236}">
                <a16:creationId xmlns:a16="http://schemas.microsoft.com/office/drawing/2014/main" id="{25A9E5BA-97A4-4283-A74E-F393F6B0DDE3}"/>
              </a:ext>
            </a:extLst>
          </p:cNvPr>
          <p:cNvSpPr>
            <a:spLocks noGrp="1"/>
          </p:cNvSpPr>
          <p:nvPr>
            <p:ph idx="1"/>
          </p:nvPr>
        </p:nvSpPr>
        <p:spPr/>
        <p:txBody>
          <a:bodyPr/>
          <a:lstStyle/>
          <a:p>
            <a:r>
              <a:rPr lang="en-US" dirty="0"/>
              <a:t>There shall be no interference by a public authority with the exercise of this right except </a:t>
            </a:r>
          </a:p>
          <a:p>
            <a:r>
              <a:rPr lang="en-US" dirty="0"/>
              <a:t>(1) such as is in accordance with the law and </a:t>
            </a:r>
          </a:p>
          <a:p>
            <a:r>
              <a:rPr lang="en-US" dirty="0"/>
              <a:t>(2) is necessary in a democratic society </a:t>
            </a:r>
          </a:p>
          <a:p>
            <a:r>
              <a:rPr lang="en-US" dirty="0"/>
              <a:t>(3) in the interests of national security, public safety or the economic well-being of the country, for the prevention of disorder or crime, for the protection of health or morals, or for the protection of the rights and freedoms of others.</a:t>
            </a:r>
          </a:p>
          <a:p>
            <a:endParaRPr lang="nl-NL" dirty="0"/>
          </a:p>
        </p:txBody>
      </p:sp>
    </p:spTree>
    <p:extLst>
      <p:ext uri="{BB962C8B-B14F-4D97-AF65-F5344CB8AC3E}">
        <p14:creationId xmlns:p14="http://schemas.microsoft.com/office/powerpoint/2010/main" val="2071402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120FF6-057A-413A-BEB8-3BF044F3C2BE}"/>
              </a:ext>
            </a:extLst>
          </p:cNvPr>
          <p:cNvSpPr>
            <a:spLocks noGrp="1"/>
          </p:cNvSpPr>
          <p:nvPr>
            <p:ph type="title"/>
          </p:nvPr>
        </p:nvSpPr>
        <p:spPr/>
        <p:txBody>
          <a:bodyPr/>
          <a:lstStyle/>
          <a:p>
            <a:r>
              <a:rPr lang="nl-NL" dirty="0" err="1"/>
              <a:t>This</a:t>
            </a:r>
            <a:r>
              <a:rPr lang="nl-NL" dirty="0"/>
              <a:t> week</a:t>
            </a:r>
          </a:p>
        </p:txBody>
      </p:sp>
      <p:sp>
        <p:nvSpPr>
          <p:cNvPr id="3" name="Tijdelijke aanduiding voor inhoud 2">
            <a:extLst>
              <a:ext uri="{FF2B5EF4-FFF2-40B4-BE49-F238E27FC236}">
                <a16:creationId xmlns:a16="http://schemas.microsoft.com/office/drawing/2014/main" id="{4BA3E3FD-F2CE-4D86-8E30-E2869C1EDA7A}"/>
              </a:ext>
            </a:extLst>
          </p:cNvPr>
          <p:cNvSpPr>
            <a:spLocks noGrp="1"/>
          </p:cNvSpPr>
          <p:nvPr>
            <p:ph idx="1"/>
          </p:nvPr>
        </p:nvSpPr>
        <p:spPr/>
        <p:txBody>
          <a:bodyPr/>
          <a:lstStyle/>
          <a:p>
            <a:r>
              <a:rPr lang="nl-NL" dirty="0" err="1"/>
              <a:t>Today</a:t>
            </a:r>
            <a:r>
              <a:rPr lang="nl-NL" dirty="0"/>
              <a:t> ‘</a:t>
            </a:r>
            <a:r>
              <a:rPr lang="nl-NL" dirty="0" err="1"/>
              <a:t>law</a:t>
            </a:r>
            <a:r>
              <a:rPr lang="nl-NL" dirty="0"/>
              <a:t>’ &amp; ‘</a:t>
            </a:r>
            <a:r>
              <a:rPr lang="nl-NL" dirty="0" err="1"/>
              <a:t>legitimate</a:t>
            </a:r>
            <a:r>
              <a:rPr lang="nl-NL" dirty="0"/>
              <a:t> </a:t>
            </a:r>
            <a:r>
              <a:rPr lang="nl-NL" dirty="0" err="1"/>
              <a:t>aim</a:t>
            </a:r>
            <a:r>
              <a:rPr lang="nl-NL" dirty="0"/>
              <a:t>’</a:t>
            </a:r>
          </a:p>
          <a:p>
            <a:r>
              <a:rPr lang="nl-NL" dirty="0" err="1"/>
              <a:t>Tomorrow</a:t>
            </a:r>
            <a:r>
              <a:rPr lang="nl-NL" dirty="0"/>
              <a:t> </a:t>
            </a:r>
            <a:r>
              <a:rPr lang="nl-NL" dirty="0" err="1"/>
              <a:t>the</a:t>
            </a:r>
            <a:r>
              <a:rPr lang="nl-NL" dirty="0"/>
              <a:t> </a:t>
            </a:r>
            <a:r>
              <a:rPr lang="nl-NL" dirty="0" err="1"/>
              <a:t>necessity</a:t>
            </a:r>
            <a:r>
              <a:rPr lang="nl-NL" dirty="0"/>
              <a:t> test</a:t>
            </a:r>
          </a:p>
        </p:txBody>
      </p:sp>
    </p:spTree>
    <p:extLst>
      <p:ext uri="{BB962C8B-B14F-4D97-AF65-F5344CB8AC3E}">
        <p14:creationId xmlns:p14="http://schemas.microsoft.com/office/powerpoint/2010/main" val="2140142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318AAC-7EC7-4BA0-9186-74FF7B0EF019}"/>
              </a:ext>
            </a:extLst>
          </p:cNvPr>
          <p:cNvSpPr>
            <a:spLocks noGrp="1"/>
          </p:cNvSpPr>
          <p:nvPr>
            <p:ph type="title"/>
          </p:nvPr>
        </p:nvSpPr>
        <p:spPr/>
        <p:txBody>
          <a:bodyPr/>
          <a:lstStyle/>
          <a:p>
            <a:r>
              <a:rPr lang="nl-NL" dirty="0" err="1"/>
              <a:t>Today</a:t>
            </a:r>
            <a:endParaRPr lang="nl-NL" dirty="0"/>
          </a:p>
        </p:txBody>
      </p:sp>
      <p:sp>
        <p:nvSpPr>
          <p:cNvPr id="3" name="Tijdelijke aanduiding voor inhoud 2">
            <a:extLst>
              <a:ext uri="{FF2B5EF4-FFF2-40B4-BE49-F238E27FC236}">
                <a16:creationId xmlns:a16="http://schemas.microsoft.com/office/drawing/2014/main" id="{25E59651-7E1E-4DC2-8FE9-D194AABC58B2}"/>
              </a:ext>
            </a:extLst>
          </p:cNvPr>
          <p:cNvSpPr>
            <a:spLocks noGrp="1"/>
          </p:cNvSpPr>
          <p:nvPr>
            <p:ph idx="1"/>
          </p:nvPr>
        </p:nvSpPr>
        <p:spPr/>
        <p:txBody>
          <a:bodyPr/>
          <a:lstStyle/>
          <a:p>
            <a:r>
              <a:rPr lang="nl-NL" dirty="0"/>
              <a:t>(1) Legal basis</a:t>
            </a:r>
          </a:p>
          <a:p>
            <a:r>
              <a:rPr lang="nl-NL" dirty="0"/>
              <a:t>(2) </a:t>
            </a:r>
            <a:r>
              <a:rPr lang="nl-NL" dirty="0" err="1"/>
              <a:t>Legitimate</a:t>
            </a:r>
            <a:r>
              <a:rPr lang="nl-NL" dirty="0"/>
              <a:t> </a:t>
            </a:r>
            <a:r>
              <a:rPr lang="nl-NL" dirty="0" err="1"/>
              <a:t>aim</a:t>
            </a:r>
            <a:endParaRPr lang="nl-NL" dirty="0"/>
          </a:p>
          <a:p>
            <a:r>
              <a:rPr lang="nl-NL" dirty="0"/>
              <a:t>(3) Break</a:t>
            </a:r>
          </a:p>
          <a:p>
            <a:r>
              <a:rPr lang="nl-NL" dirty="0"/>
              <a:t>(4) The common interest</a:t>
            </a:r>
          </a:p>
          <a:p>
            <a:r>
              <a:rPr lang="nl-NL" dirty="0"/>
              <a:t>(5) </a:t>
            </a:r>
            <a:r>
              <a:rPr lang="nl-NL" dirty="0" err="1"/>
              <a:t>Statistics</a:t>
            </a:r>
            <a:r>
              <a:rPr lang="nl-NL" dirty="0"/>
              <a:t> </a:t>
            </a:r>
            <a:r>
              <a:rPr lang="nl-NL" dirty="0" err="1"/>
              <a:t>about</a:t>
            </a:r>
            <a:r>
              <a:rPr lang="nl-NL" dirty="0"/>
              <a:t> </a:t>
            </a:r>
            <a:r>
              <a:rPr lang="nl-NL" dirty="0" err="1"/>
              <a:t>article</a:t>
            </a:r>
            <a:r>
              <a:rPr lang="nl-NL" dirty="0"/>
              <a:t> 8 ECHR</a:t>
            </a:r>
          </a:p>
          <a:p>
            <a:endParaRPr lang="nl-NL" dirty="0"/>
          </a:p>
        </p:txBody>
      </p:sp>
    </p:spTree>
    <p:extLst>
      <p:ext uri="{BB962C8B-B14F-4D97-AF65-F5344CB8AC3E}">
        <p14:creationId xmlns:p14="http://schemas.microsoft.com/office/powerpoint/2010/main" val="1153066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70CCDC-0393-4431-BA43-95F345AFB728}"/>
              </a:ext>
            </a:extLst>
          </p:cNvPr>
          <p:cNvSpPr>
            <a:spLocks noGrp="1"/>
          </p:cNvSpPr>
          <p:nvPr>
            <p:ph type="title"/>
          </p:nvPr>
        </p:nvSpPr>
        <p:spPr/>
        <p:txBody>
          <a:bodyPr/>
          <a:lstStyle/>
          <a:p>
            <a:r>
              <a:rPr lang="nl-NL" dirty="0"/>
              <a:t>(1) Legal basis</a:t>
            </a:r>
          </a:p>
        </p:txBody>
      </p:sp>
      <p:sp>
        <p:nvSpPr>
          <p:cNvPr id="3" name="Tijdelijke aanduiding voor inhoud 2">
            <a:extLst>
              <a:ext uri="{FF2B5EF4-FFF2-40B4-BE49-F238E27FC236}">
                <a16:creationId xmlns:a16="http://schemas.microsoft.com/office/drawing/2014/main" id="{EE9D7454-C8C7-4F24-B8C1-C0BDEDF0B417}"/>
              </a:ext>
            </a:extLst>
          </p:cNvPr>
          <p:cNvSpPr>
            <a:spLocks noGrp="1"/>
          </p:cNvSpPr>
          <p:nvPr>
            <p:ph idx="1"/>
          </p:nvPr>
        </p:nvSpPr>
        <p:spPr/>
        <p:txBody>
          <a:bodyPr/>
          <a:lstStyle/>
          <a:p>
            <a:r>
              <a:rPr lang="en-US" dirty="0"/>
              <a:t>The exceptions to Articles 8 to 11 of the European Convention on Human Rights </a:t>
            </a:r>
            <a:r>
              <a:rPr lang="en-US" dirty="0">
                <a:hlinkClick r:id="rId2"/>
              </a:rPr>
              <a:t>http://www.echr.coe.int/LibraryDocs/DG2/HRFILES/DG2-EN-HRFILES-15(1997).pdf</a:t>
            </a:r>
            <a:r>
              <a:rPr lang="en-US" dirty="0"/>
              <a:t> </a:t>
            </a:r>
            <a:endParaRPr lang="nl-NL" dirty="0"/>
          </a:p>
        </p:txBody>
      </p:sp>
    </p:spTree>
    <p:extLst>
      <p:ext uri="{BB962C8B-B14F-4D97-AF65-F5344CB8AC3E}">
        <p14:creationId xmlns:p14="http://schemas.microsoft.com/office/powerpoint/2010/main" val="143075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2CCFBE-515F-40B4-9DB1-E757F60D9E0C}"/>
              </a:ext>
            </a:extLst>
          </p:cNvPr>
          <p:cNvSpPr>
            <a:spLocks noGrp="1"/>
          </p:cNvSpPr>
          <p:nvPr>
            <p:ph type="title"/>
          </p:nvPr>
        </p:nvSpPr>
        <p:spPr/>
        <p:txBody>
          <a:bodyPr/>
          <a:lstStyle/>
          <a:p>
            <a:r>
              <a:rPr lang="en-US" dirty="0"/>
              <a:t>Does the domestic legal system sanction the infraction?</a:t>
            </a:r>
            <a:endParaRPr lang="nl-NL" dirty="0"/>
          </a:p>
        </p:txBody>
      </p:sp>
      <p:sp>
        <p:nvSpPr>
          <p:cNvPr id="3" name="Tijdelijke aanduiding voor inhoud 2">
            <a:extLst>
              <a:ext uri="{FF2B5EF4-FFF2-40B4-BE49-F238E27FC236}">
                <a16:creationId xmlns:a16="http://schemas.microsoft.com/office/drawing/2014/main" id="{3AAB3EE5-A04B-475A-8BC3-F219472926EA}"/>
              </a:ext>
            </a:extLst>
          </p:cNvPr>
          <p:cNvSpPr>
            <a:spLocks noGrp="1"/>
          </p:cNvSpPr>
          <p:nvPr>
            <p:ph idx="1"/>
          </p:nvPr>
        </p:nvSpPr>
        <p:spPr/>
        <p:txBody>
          <a:bodyPr>
            <a:normAutofit fontScale="92500" lnSpcReduction="10000"/>
          </a:bodyPr>
          <a:lstStyle/>
          <a:p>
            <a:r>
              <a:rPr lang="en-US" dirty="0"/>
              <a:t>Domestic legal provisions include, for this purpose, not only legislation but also judge-made law typical of common law jurisdictions,13 international legal obligations applicable to the state in question,14 and a variety of “secondary” sources, for example royal decrees, emergency decrees, and certain internal regulations based on law.15 The appropriateness of both “broad” and “narrow” definitions of “law” for this purpose has been the subject of some academic debate.16 However, the important question is not what elements of a given national decision-making system should be deemed strictly “legal”, but the effectiveness of the domestic restraints upon abuses of executive power. On the grounds that they are best placed to judge, the Court and Commission permit national authorities a broad margin of appreciation in interpreting domestic law and in determining whether or not national law-making procedures have been followed.</a:t>
            </a:r>
            <a:endParaRPr lang="nl-NL" dirty="0"/>
          </a:p>
        </p:txBody>
      </p:sp>
    </p:spTree>
    <p:extLst>
      <p:ext uri="{BB962C8B-B14F-4D97-AF65-F5344CB8AC3E}">
        <p14:creationId xmlns:p14="http://schemas.microsoft.com/office/powerpoint/2010/main" val="4173798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61181F-F611-4799-854F-DA6905221CB4}"/>
              </a:ext>
            </a:extLst>
          </p:cNvPr>
          <p:cNvSpPr>
            <a:spLocks noGrp="1"/>
          </p:cNvSpPr>
          <p:nvPr>
            <p:ph type="title"/>
          </p:nvPr>
        </p:nvSpPr>
        <p:spPr/>
        <p:txBody>
          <a:bodyPr/>
          <a:lstStyle/>
          <a:p>
            <a:r>
              <a:rPr lang="en-US" dirty="0"/>
              <a:t>Is the legal provision accessible to the citizen?</a:t>
            </a:r>
            <a:endParaRPr lang="nl-NL" dirty="0"/>
          </a:p>
        </p:txBody>
      </p:sp>
      <p:sp>
        <p:nvSpPr>
          <p:cNvPr id="3" name="Tijdelijke aanduiding voor inhoud 2">
            <a:extLst>
              <a:ext uri="{FF2B5EF4-FFF2-40B4-BE49-F238E27FC236}">
                <a16:creationId xmlns:a16="http://schemas.microsoft.com/office/drawing/2014/main" id="{1651C71E-8F62-4FC7-9CA6-B95E6D5DB6DC}"/>
              </a:ext>
            </a:extLst>
          </p:cNvPr>
          <p:cNvSpPr>
            <a:spLocks noGrp="1"/>
          </p:cNvSpPr>
          <p:nvPr>
            <p:ph idx="1"/>
          </p:nvPr>
        </p:nvSpPr>
        <p:spPr/>
        <p:txBody>
          <a:bodyPr/>
          <a:lstStyle/>
          <a:p>
            <a:r>
              <a:rPr lang="en-US" dirty="0"/>
              <a:t>In the Sunday Times case the Court held that accessibility means that the citizen “must be able to have an indication that is adequate in the circumstances of the legal rules applicable to a given case”.18 For example, in Silver the Court held that the Standing Orders and Circular Instructions which the British Home Secretary issues to prison governors failed the accessibility test since they were not published, were not available to prisoners, nor were their contents explained in cell cards.19 They were, therefore, not “law” for the purpose of Article 8, paragraph 2.</a:t>
            </a:r>
          </a:p>
          <a:p>
            <a:endParaRPr lang="nl-NL" dirty="0"/>
          </a:p>
        </p:txBody>
      </p:sp>
    </p:spTree>
    <p:extLst>
      <p:ext uri="{BB962C8B-B14F-4D97-AF65-F5344CB8AC3E}">
        <p14:creationId xmlns:p14="http://schemas.microsoft.com/office/powerpoint/2010/main" val="2980968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DF218C-1102-4A09-8A4C-BE2FFFDB7984}"/>
              </a:ext>
            </a:extLst>
          </p:cNvPr>
          <p:cNvSpPr>
            <a:spLocks noGrp="1"/>
          </p:cNvSpPr>
          <p:nvPr>
            <p:ph type="title"/>
          </p:nvPr>
        </p:nvSpPr>
        <p:spPr/>
        <p:txBody>
          <a:bodyPr>
            <a:normAutofit fontScale="90000"/>
          </a:bodyPr>
          <a:lstStyle/>
          <a:p>
            <a:r>
              <a:rPr lang="en-US" dirty="0"/>
              <a:t>Is the legal provision sufficiently precise to enable the citizen reasonably to foresee the consequences which a given action may entail?</a:t>
            </a:r>
          </a:p>
        </p:txBody>
      </p:sp>
      <p:sp>
        <p:nvSpPr>
          <p:cNvPr id="3" name="Tijdelijke aanduiding voor inhoud 2">
            <a:extLst>
              <a:ext uri="{FF2B5EF4-FFF2-40B4-BE49-F238E27FC236}">
                <a16:creationId xmlns:a16="http://schemas.microsoft.com/office/drawing/2014/main" id="{37195680-2C73-4E87-A862-C86268D7C742}"/>
              </a:ext>
            </a:extLst>
          </p:cNvPr>
          <p:cNvSpPr>
            <a:spLocks noGrp="1"/>
          </p:cNvSpPr>
          <p:nvPr>
            <p:ph idx="1"/>
          </p:nvPr>
        </p:nvSpPr>
        <p:spPr/>
        <p:txBody>
          <a:bodyPr>
            <a:normAutofit fontScale="92500" lnSpcReduction="10000"/>
          </a:bodyPr>
          <a:lstStyle/>
          <a:p>
            <a:r>
              <a:rPr lang="en-US" dirty="0"/>
              <a:t>The Court has consistently </a:t>
            </a:r>
            <a:r>
              <a:rPr lang="en-US" dirty="0" err="1"/>
              <a:t>recognised</a:t>
            </a:r>
            <a:r>
              <a:rPr lang="en-US" dirty="0"/>
              <a:t> that many laws are framed in general terms the interpretation and application of which are matters of practice.20 In a number of cases it has been held that the level of precision required of domestic legislation depends to a considerable degree on the content of the instrument in question, the field it is designed to cover, and the number and status of those to whom it is addressed.21 In </a:t>
            </a:r>
            <a:r>
              <a:rPr lang="en-US" dirty="0" err="1"/>
              <a:t>Groppera</a:t>
            </a:r>
            <a:r>
              <a:rPr lang="en-US" dirty="0"/>
              <a:t>, the Court confirmed that the predictability of consequences may require expert advice.22 Laws which confer discretion must indicate the scope of the discretion although this need not be found in the legal text itself.23 Although not “law” themselves, administrative guidelines or instructions may be consulted in order to clarify the meaning and modus operandi of the strictly legal sources. </a:t>
            </a:r>
            <a:endParaRPr lang="nl-NL" dirty="0"/>
          </a:p>
        </p:txBody>
      </p:sp>
    </p:spTree>
    <p:extLst>
      <p:ext uri="{BB962C8B-B14F-4D97-AF65-F5344CB8AC3E}">
        <p14:creationId xmlns:p14="http://schemas.microsoft.com/office/powerpoint/2010/main" val="541106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85196-33F5-41FD-8B84-5490969621E6}"/>
              </a:ext>
            </a:extLst>
          </p:cNvPr>
          <p:cNvSpPr>
            <a:spLocks noGrp="1"/>
          </p:cNvSpPr>
          <p:nvPr>
            <p:ph type="title"/>
          </p:nvPr>
        </p:nvSpPr>
        <p:spPr/>
        <p:txBody>
          <a:bodyPr>
            <a:normAutofit fontScale="90000"/>
          </a:bodyPr>
          <a:lstStyle/>
          <a:p>
            <a:r>
              <a:rPr lang="en-US" dirty="0"/>
              <a:t>Is the legal provision sufficiently precise to enable the citizen reasonably to foresee the consequences which a given action may entail?</a:t>
            </a:r>
            <a:endParaRPr lang="nl-NL" dirty="0"/>
          </a:p>
        </p:txBody>
      </p:sp>
      <p:sp>
        <p:nvSpPr>
          <p:cNvPr id="3" name="Tijdelijke aanduiding voor inhoud 2">
            <a:extLst>
              <a:ext uri="{FF2B5EF4-FFF2-40B4-BE49-F238E27FC236}">
                <a16:creationId xmlns:a16="http://schemas.microsoft.com/office/drawing/2014/main" id="{F9ED933E-D2A5-418C-98BA-DC3DF2CE2BA8}"/>
              </a:ext>
            </a:extLst>
          </p:cNvPr>
          <p:cNvSpPr>
            <a:spLocks noGrp="1"/>
          </p:cNvSpPr>
          <p:nvPr>
            <p:ph idx="1"/>
          </p:nvPr>
        </p:nvSpPr>
        <p:spPr/>
        <p:txBody>
          <a:bodyPr>
            <a:normAutofit fontScale="92500" lnSpcReduction="10000"/>
          </a:bodyPr>
          <a:lstStyle/>
          <a:p>
            <a:r>
              <a:rPr lang="en-US" dirty="0"/>
              <a:t>For example, the Standing Orders and Circular Instructions deemed “non-legal” in Silver were nonetheless taken into consideration by the Court in respect of the foreseeability issue since they established guidelines to official practice and thus made the application of the Prison Rules, which had strict legal status, more determinate.24 In the Observer and Guardian and the second Sunday Times cases the Commission stated that a rule which </a:t>
            </a:r>
            <a:r>
              <a:rPr lang="en-US" dirty="0" err="1"/>
              <a:t>authorises</a:t>
            </a:r>
            <a:r>
              <a:rPr lang="en-US" dirty="0"/>
              <a:t> prior restraint of a publication must specify the criteria with “sufficient precision” for such restraint to be compatible with the foreseeability criterion and,25 </a:t>
            </a:r>
            <a:r>
              <a:rPr lang="en-US" b="1" dirty="0"/>
              <a:t>according to </a:t>
            </a:r>
            <a:r>
              <a:rPr lang="en-US" b="1" dirty="0" err="1"/>
              <a:t>Huvig</a:t>
            </a:r>
            <a:r>
              <a:rPr lang="en-US" b="1" dirty="0"/>
              <a:t> and </a:t>
            </a:r>
            <a:r>
              <a:rPr lang="en-US" b="1" dirty="0" err="1"/>
              <a:t>Kruslin</a:t>
            </a:r>
            <a:r>
              <a:rPr lang="en-US" b="1" dirty="0"/>
              <a:t>, laws permitting tapping, and other forms of official interference with telephone conversations, must be particularly precise especially since the technology available is rapidly becoming more sophisticated.</a:t>
            </a:r>
            <a:endParaRPr lang="nl-NL" b="1" dirty="0"/>
          </a:p>
        </p:txBody>
      </p:sp>
    </p:spTree>
    <p:extLst>
      <p:ext uri="{BB962C8B-B14F-4D97-AF65-F5344CB8AC3E}">
        <p14:creationId xmlns:p14="http://schemas.microsoft.com/office/powerpoint/2010/main" val="3423703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62438F-3065-4162-A3B9-AAC7A6041212}"/>
              </a:ext>
            </a:extLst>
          </p:cNvPr>
          <p:cNvSpPr>
            <a:spLocks noGrp="1"/>
          </p:cNvSpPr>
          <p:nvPr>
            <p:ph type="title"/>
          </p:nvPr>
        </p:nvSpPr>
        <p:spPr/>
        <p:txBody>
          <a:bodyPr/>
          <a:lstStyle/>
          <a:p>
            <a:r>
              <a:rPr lang="nl-NL" dirty="0" err="1"/>
              <a:t>Overview</a:t>
            </a:r>
            <a:r>
              <a:rPr lang="nl-NL" dirty="0"/>
              <a:t> of </a:t>
            </a:r>
            <a:r>
              <a:rPr lang="nl-NL" dirty="0" err="1"/>
              <a:t>lectures</a:t>
            </a:r>
            <a:endParaRPr lang="nl-NL" dirty="0"/>
          </a:p>
        </p:txBody>
      </p:sp>
      <p:sp>
        <p:nvSpPr>
          <p:cNvPr id="3" name="Tijdelijke aanduiding voor inhoud 2">
            <a:extLst>
              <a:ext uri="{FF2B5EF4-FFF2-40B4-BE49-F238E27FC236}">
                <a16:creationId xmlns:a16="http://schemas.microsoft.com/office/drawing/2014/main" id="{4E686C55-3440-43D7-A398-02B2883DB72E}"/>
              </a:ext>
            </a:extLst>
          </p:cNvPr>
          <p:cNvSpPr>
            <a:spLocks noGrp="1"/>
          </p:cNvSpPr>
          <p:nvPr>
            <p:ph idx="1"/>
          </p:nvPr>
        </p:nvSpPr>
        <p:spPr/>
        <p:txBody>
          <a:bodyPr/>
          <a:lstStyle/>
          <a:p>
            <a:endParaRPr lang="nl-NL" dirty="0"/>
          </a:p>
          <a:p>
            <a:r>
              <a:rPr lang="nl-NL" dirty="0"/>
              <a:t>26 September 2017 	&gt; </a:t>
            </a:r>
            <a:r>
              <a:rPr lang="nl-NL" i="1" dirty="0" err="1"/>
              <a:t>Ratione</a:t>
            </a:r>
            <a:r>
              <a:rPr lang="nl-NL" i="1" dirty="0"/>
              <a:t> personae</a:t>
            </a:r>
          </a:p>
          <a:p>
            <a:r>
              <a:rPr lang="nl-NL" dirty="0"/>
              <a:t>27 September 2017 	&gt; </a:t>
            </a:r>
            <a:r>
              <a:rPr lang="nl-NL" i="1" dirty="0" err="1"/>
              <a:t>Ratione</a:t>
            </a:r>
            <a:r>
              <a:rPr lang="nl-NL" i="1" dirty="0"/>
              <a:t> </a:t>
            </a:r>
            <a:r>
              <a:rPr lang="nl-NL" i="1" dirty="0" err="1"/>
              <a:t>materiae</a:t>
            </a:r>
            <a:endParaRPr lang="nl-NL" i="1" dirty="0"/>
          </a:p>
          <a:p>
            <a:r>
              <a:rPr lang="nl-NL" dirty="0"/>
              <a:t>3 </a:t>
            </a:r>
            <a:r>
              <a:rPr lang="nl-NL" dirty="0" err="1"/>
              <a:t>October</a:t>
            </a:r>
            <a:r>
              <a:rPr lang="nl-NL" dirty="0"/>
              <a:t> 2017 		&gt; </a:t>
            </a:r>
            <a:r>
              <a:rPr lang="nl-NL" dirty="0" err="1"/>
              <a:t>Prescribed</a:t>
            </a:r>
            <a:r>
              <a:rPr lang="nl-NL" dirty="0"/>
              <a:t> </a:t>
            </a:r>
            <a:r>
              <a:rPr lang="nl-NL" dirty="0" err="1"/>
              <a:t>by</a:t>
            </a:r>
            <a:r>
              <a:rPr lang="nl-NL" dirty="0"/>
              <a:t> </a:t>
            </a:r>
            <a:r>
              <a:rPr lang="nl-NL" dirty="0" err="1"/>
              <a:t>law</a:t>
            </a:r>
            <a:r>
              <a:rPr lang="nl-NL" dirty="0"/>
              <a:t> &amp; </a:t>
            </a:r>
            <a:r>
              <a:rPr lang="nl-NL" dirty="0" err="1"/>
              <a:t>Legitimate</a:t>
            </a:r>
            <a:r>
              <a:rPr lang="nl-NL" dirty="0"/>
              <a:t> interest</a:t>
            </a:r>
          </a:p>
          <a:p>
            <a:r>
              <a:rPr lang="nl-NL" dirty="0"/>
              <a:t>4 </a:t>
            </a:r>
            <a:r>
              <a:rPr lang="nl-NL" dirty="0" err="1"/>
              <a:t>October</a:t>
            </a:r>
            <a:r>
              <a:rPr lang="nl-NL" dirty="0"/>
              <a:t> 2017		&gt; </a:t>
            </a:r>
            <a:r>
              <a:rPr lang="nl-NL" dirty="0" err="1"/>
              <a:t>Necessary</a:t>
            </a:r>
            <a:r>
              <a:rPr lang="nl-NL" dirty="0"/>
              <a:t> in a </a:t>
            </a:r>
            <a:r>
              <a:rPr lang="nl-NL" dirty="0" err="1"/>
              <a:t>Democratic</a:t>
            </a:r>
            <a:r>
              <a:rPr lang="nl-NL" dirty="0"/>
              <a:t> Society &amp; Special 				   </a:t>
            </a:r>
            <a:r>
              <a:rPr lang="nl-NL" dirty="0" err="1"/>
              <a:t>lecture</a:t>
            </a:r>
            <a:r>
              <a:rPr lang="nl-NL" dirty="0"/>
              <a:t> </a:t>
            </a:r>
            <a:r>
              <a:rPr lang="nl-NL" dirty="0" err="1"/>
              <a:t>by</a:t>
            </a:r>
            <a:r>
              <a:rPr lang="nl-NL" dirty="0"/>
              <a:t> Claudia </a:t>
            </a:r>
            <a:r>
              <a:rPr lang="nl-NL" dirty="0" err="1"/>
              <a:t>Quelle</a:t>
            </a:r>
            <a:endParaRPr lang="nl-NL" dirty="0"/>
          </a:p>
          <a:p>
            <a:pPr marL="0" indent="0">
              <a:buNone/>
            </a:pPr>
            <a:endParaRPr lang="nl-NL" dirty="0"/>
          </a:p>
        </p:txBody>
      </p:sp>
    </p:spTree>
    <p:extLst>
      <p:ext uri="{BB962C8B-B14F-4D97-AF65-F5344CB8AC3E}">
        <p14:creationId xmlns:p14="http://schemas.microsoft.com/office/powerpoint/2010/main" val="2840079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0C2B2F-D0CC-44AA-9E65-1D7D043364A1}"/>
              </a:ext>
            </a:extLst>
          </p:cNvPr>
          <p:cNvSpPr>
            <a:spLocks noGrp="1"/>
          </p:cNvSpPr>
          <p:nvPr>
            <p:ph type="title"/>
          </p:nvPr>
        </p:nvSpPr>
        <p:spPr/>
        <p:txBody>
          <a:bodyPr>
            <a:normAutofit fontScale="90000"/>
          </a:bodyPr>
          <a:lstStyle/>
          <a:p>
            <a:r>
              <a:rPr lang="en-US" dirty="0"/>
              <a:t>Is the legal provision sufficiently precise to enable the citizen reasonably to foresee the consequences which a given action may entail?</a:t>
            </a:r>
            <a:endParaRPr lang="nl-NL" dirty="0"/>
          </a:p>
        </p:txBody>
      </p:sp>
      <p:sp>
        <p:nvSpPr>
          <p:cNvPr id="3" name="Tijdelijke aanduiding voor inhoud 2">
            <a:extLst>
              <a:ext uri="{FF2B5EF4-FFF2-40B4-BE49-F238E27FC236}">
                <a16:creationId xmlns:a16="http://schemas.microsoft.com/office/drawing/2014/main" id="{2D8DA452-171C-4EE0-9388-F2C9E3F572A2}"/>
              </a:ext>
            </a:extLst>
          </p:cNvPr>
          <p:cNvSpPr>
            <a:spLocks noGrp="1"/>
          </p:cNvSpPr>
          <p:nvPr>
            <p:ph idx="1"/>
          </p:nvPr>
        </p:nvSpPr>
        <p:spPr/>
        <p:txBody>
          <a:bodyPr>
            <a:normAutofit fontScale="77500" lnSpcReduction="20000"/>
          </a:bodyPr>
          <a:lstStyle/>
          <a:p>
            <a:r>
              <a:rPr lang="en-US" dirty="0"/>
              <a:t>The Malone and Leander cases provide good illustrations of the application of the foreseeability criterion. In Malone27 the Court began by observing that although the exact legal basis for executive interception of communications in England and Wales was the subject of some dispute, it was common ground that the settled practice at the time was lawful. But, having reviewed the relevant legal materials, it was held that it could not be said “with any reasonable certainty” which elements of the power to intercept were incorporated in legal rules and which were within the discretion of the executive. Therefore, the Court concluded that “the law of England and Wales does not indicate with reasonable clarity the scope and manner </a:t>
            </a:r>
            <a:r>
              <a:rPr lang="en-US" dirty="0" err="1"/>
              <a:t>ofexercise</a:t>
            </a:r>
            <a:r>
              <a:rPr lang="en-US" dirty="0"/>
              <a:t> of the relevant discretion conferred on the public authorities” and, hence, with respect to the fourth element of the test, “the minimum degree of legal protection to which citizens are entitled under the rule of law in a democratic society is lacking.”28 Therefore, although the practice in question was lawful by the national legal standard, the interference complained of lacked foreseeability and was, consequently, not “in accordance with the law”. The practice of “metering”, whereby all numbers </a:t>
            </a:r>
            <a:r>
              <a:rPr lang="en-US" dirty="0" err="1"/>
              <a:t>dialled</a:t>
            </a:r>
            <a:r>
              <a:rPr lang="en-US" dirty="0"/>
              <a:t> from a particular telephone were automatically recorded by the Post Office for the police, also failed the “legality” test since no legal rules effectively governed the scope and manner of the discretion available to the executive authorities.</a:t>
            </a:r>
          </a:p>
          <a:p>
            <a:endParaRPr lang="nl-NL" dirty="0"/>
          </a:p>
        </p:txBody>
      </p:sp>
    </p:spTree>
    <p:extLst>
      <p:ext uri="{BB962C8B-B14F-4D97-AF65-F5344CB8AC3E}">
        <p14:creationId xmlns:p14="http://schemas.microsoft.com/office/powerpoint/2010/main" val="3716259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3DEF4D-CF94-47F4-B6E6-6E6414E33580}"/>
              </a:ext>
            </a:extLst>
          </p:cNvPr>
          <p:cNvSpPr>
            <a:spLocks noGrp="1"/>
          </p:cNvSpPr>
          <p:nvPr>
            <p:ph type="title"/>
          </p:nvPr>
        </p:nvSpPr>
        <p:spPr/>
        <p:txBody>
          <a:bodyPr>
            <a:normAutofit fontScale="90000"/>
          </a:bodyPr>
          <a:lstStyle/>
          <a:p>
            <a:r>
              <a:rPr lang="en-US" dirty="0"/>
              <a:t>Is the legal provision sufficiently precise to enable the citizen reasonably to foresee the consequences which a given action may entail?</a:t>
            </a:r>
            <a:endParaRPr lang="nl-NL" dirty="0"/>
          </a:p>
        </p:txBody>
      </p:sp>
      <p:sp>
        <p:nvSpPr>
          <p:cNvPr id="3" name="Tijdelijke aanduiding voor inhoud 2">
            <a:extLst>
              <a:ext uri="{FF2B5EF4-FFF2-40B4-BE49-F238E27FC236}">
                <a16:creationId xmlns:a16="http://schemas.microsoft.com/office/drawing/2014/main" id="{A66EEEB8-3A58-4E75-A8CF-3F245666A528}"/>
              </a:ext>
            </a:extLst>
          </p:cNvPr>
          <p:cNvSpPr>
            <a:spLocks noGrp="1"/>
          </p:cNvSpPr>
          <p:nvPr>
            <p:ph idx="1"/>
          </p:nvPr>
        </p:nvSpPr>
        <p:spPr/>
        <p:txBody>
          <a:bodyPr>
            <a:normAutofit fontScale="77500" lnSpcReduction="20000"/>
          </a:bodyPr>
          <a:lstStyle/>
          <a:p>
            <a:r>
              <a:rPr lang="en-US" dirty="0"/>
              <a:t>In Leander30 the Court had to decide if a secret process involving the collection of information by the Swedish police, subsequently used to bar the applicant from employment in a national security related post, was “in accordance with the law”. This raised both the accessibility and foreseeability issues. The accessibility requirement was fulfilled by the fact that the system operated under published law, the Personnel Control Ordinance. But the Court held, referring to the Malone judgment, that the foreseeability requirement was not the same in this context as in others. Although the law had to be “sufficiently clear” to give the public “an adequate indication as to the circumstances in which and the conditions on which the public authorities are empowered to resort to this kind of secret and potentially dangerous interference with private life”,31 it was not necessary that the public should know the precise criteria by which information was stored and released. The Court concluded that the Swedish Personnel Control system was “in accordance with the law” because it was established by statute and the scope of the police discretion to enter and release information was sufficiently foreseeable and subject to various satisfactory statutory and governmental guidelines the nature of which will be considered in a subsequent section.</a:t>
            </a:r>
          </a:p>
          <a:p>
            <a:endParaRPr lang="nl-NL" dirty="0"/>
          </a:p>
        </p:txBody>
      </p:sp>
    </p:spTree>
    <p:extLst>
      <p:ext uri="{BB962C8B-B14F-4D97-AF65-F5344CB8AC3E}">
        <p14:creationId xmlns:p14="http://schemas.microsoft.com/office/powerpoint/2010/main" val="986408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0888E-2CDE-47C7-B5F3-C30901002A05}"/>
              </a:ext>
            </a:extLst>
          </p:cNvPr>
          <p:cNvSpPr>
            <a:spLocks noGrp="1"/>
          </p:cNvSpPr>
          <p:nvPr>
            <p:ph type="title"/>
          </p:nvPr>
        </p:nvSpPr>
        <p:spPr/>
        <p:txBody>
          <a:bodyPr>
            <a:normAutofit fontScale="90000"/>
          </a:bodyPr>
          <a:lstStyle/>
          <a:p>
            <a:r>
              <a:rPr lang="en-US" dirty="0"/>
              <a:t>Does the law provide effective safeguards against arbitrary interference with the respective substantive rights?</a:t>
            </a:r>
            <a:endParaRPr lang="nl-NL" dirty="0"/>
          </a:p>
        </p:txBody>
      </p:sp>
      <p:sp>
        <p:nvSpPr>
          <p:cNvPr id="3" name="Tijdelijke aanduiding voor inhoud 2">
            <a:extLst>
              <a:ext uri="{FF2B5EF4-FFF2-40B4-BE49-F238E27FC236}">
                <a16:creationId xmlns:a16="http://schemas.microsoft.com/office/drawing/2014/main" id="{D9032BB8-ADA0-451B-A06F-0F4E4B1B3CB7}"/>
              </a:ext>
            </a:extLst>
          </p:cNvPr>
          <p:cNvSpPr>
            <a:spLocks noGrp="1"/>
          </p:cNvSpPr>
          <p:nvPr>
            <p:ph idx="1"/>
          </p:nvPr>
        </p:nvSpPr>
        <p:spPr/>
        <p:txBody>
          <a:bodyPr>
            <a:normAutofit fontScale="85000" lnSpcReduction="20000"/>
          </a:bodyPr>
          <a:lstStyle/>
          <a:p>
            <a:r>
              <a:rPr lang="en-US" dirty="0"/>
              <a:t>In Malone the Court stated that the phrase “in accordance with the law” implies that there must be a “measure of legal protection in domestic law</a:t>
            </a:r>
            <a:r>
              <a:rPr lang="nl-NL" dirty="0"/>
              <a:t> </a:t>
            </a:r>
            <a:r>
              <a:rPr lang="en-US" dirty="0"/>
              <a:t>against arbitrary interferences by public authorities with the rights safeguarded by”, in this case, Article 8, paragraph 1.32 It also held that:</a:t>
            </a:r>
          </a:p>
          <a:p>
            <a:r>
              <a:rPr lang="en-US" dirty="0"/>
              <a:t>it would be contrary to the rule of law for the legal discretion granted to the executive to be expressed in terms of an unfettered power. Consequently, the law must indicate the scope of any such discretion conferred on the competent authorities and the manner of its exercise with sufficient clarity, having regard to the legitimate aim of the measure in question, to give the individual adequate protection against arbitrary interference.33</a:t>
            </a:r>
          </a:p>
          <a:p>
            <a:r>
              <a:rPr lang="en-US" dirty="0"/>
              <a:t>The Strasbourg organs have </a:t>
            </a:r>
            <a:r>
              <a:rPr lang="en-US" dirty="0" err="1"/>
              <a:t>recognised</a:t>
            </a:r>
            <a:r>
              <a:rPr lang="en-US" dirty="0"/>
              <a:t> that this is particularly necessary where a broad discretion is conferred upon the executive, especially where this is exercised in secret,34 and in </a:t>
            </a:r>
            <a:r>
              <a:rPr lang="en-US" dirty="0" err="1"/>
              <a:t>Herczegfalvy</a:t>
            </a:r>
            <a:r>
              <a:rPr lang="en-US" dirty="0"/>
              <a:t> it was held that “if a law confers a discretion upon a public authority, it must indicate the scope of that discretion, although the degree of precision required will depend upon the subject matter.”</a:t>
            </a:r>
          </a:p>
        </p:txBody>
      </p:sp>
    </p:spTree>
    <p:extLst>
      <p:ext uri="{BB962C8B-B14F-4D97-AF65-F5344CB8AC3E}">
        <p14:creationId xmlns:p14="http://schemas.microsoft.com/office/powerpoint/2010/main" val="238214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A9DB14-9BC8-436E-B75C-69D78CF378A3}"/>
              </a:ext>
            </a:extLst>
          </p:cNvPr>
          <p:cNvSpPr>
            <a:spLocks noGrp="1"/>
          </p:cNvSpPr>
          <p:nvPr>
            <p:ph type="title"/>
          </p:nvPr>
        </p:nvSpPr>
        <p:spPr/>
        <p:txBody>
          <a:bodyPr>
            <a:normAutofit fontScale="90000"/>
          </a:bodyPr>
          <a:lstStyle/>
          <a:p>
            <a:r>
              <a:rPr lang="en-US" dirty="0"/>
              <a:t>Does the law provide effective safeguards against arbitrary interference with the respective substantive rights?</a:t>
            </a:r>
            <a:endParaRPr lang="nl-NL" dirty="0"/>
          </a:p>
        </p:txBody>
      </p:sp>
      <p:sp>
        <p:nvSpPr>
          <p:cNvPr id="3" name="Tijdelijke aanduiding voor inhoud 2">
            <a:extLst>
              <a:ext uri="{FF2B5EF4-FFF2-40B4-BE49-F238E27FC236}">
                <a16:creationId xmlns:a16="http://schemas.microsoft.com/office/drawing/2014/main" id="{1A3E0EEF-C61F-4036-A892-7B20A5DC9056}"/>
              </a:ext>
            </a:extLst>
          </p:cNvPr>
          <p:cNvSpPr>
            <a:spLocks noGrp="1"/>
          </p:cNvSpPr>
          <p:nvPr>
            <p:ph idx="1"/>
          </p:nvPr>
        </p:nvSpPr>
        <p:spPr/>
        <p:txBody>
          <a:bodyPr>
            <a:normAutofit fontScale="77500" lnSpcReduction="20000"/>
          </a:bodyPr>
          <a:lstStyle/>
          <a:p>
            <a:r>
              <a:rPr lang="en-US" dirty="0"/>
              <a:t>Since assessing the efficacy of safeguards involves the exercise of judgment rather than the application of a mechanical test, any commentator will be able to find both “satisfactory” and “unsatisfactory” illustrations from the Strasbourg jurisprudence. Two decisions can, however, be cited as models of the kind of careful attention to this matter which the European Court and Commission should be encouraged to pay in all cases where this issue arises. In </a:t>
            </a:r>
            <a:r>
              <a:rPr lang="en-US" dirty="0" err="1"/>
              <a:t>Huvig</a:t>
            </a:r>
            <a:r>
              <a:rPr lang="en-US" dirty="0"/>
              <a:t> and </a:t>
            </a:r>
            <a:r>
              <a:rPr lang="en-US" dirty="0" err="1"/>
              <a:t>Kruslin</a:t>
            </a:r>
            <a:r>
              <a:rPr lang="en-US" dirty="0"/>
              <a:t> the Court held that, while not </a:t>
            </a:r>
            <a:r>
              <a:rPr lang="en-US" dirty="0" err="1"/>
              <a:t>minimising</a:t>
            </a:r>
            <a:r>
              <a:rPr lang="en-US" dirty="0"/>
              <a:t> the value of some of the seventeen safeguards cited by the government, the system under which official telephone tapping took place in France did not provide adequate protection against possible abuses. The categories of people liable to have their phones tapped by judicial order and the nature of the offences which could give rise to such an order were not defined. Nothing obliged a judge to set a limit on the duration of telephone tapping, and unspecified procedures governed the drawing up of summary reports containing intercepted conversations, the precautions to be taken in order to communicate the recordings for possible inspection by the judge and by </a:t>
            </a:r>
            <a:r>
              <a:rPr lang="en-US" dirty="0" err="1"/>
              <a:t>defence</a:t>
            </a:r>
            <a:r>
              <a:rPr lang="en-US" dirty="0"/>
              <a:t> lawyers, and the circumstances in which recordings had to be erased or the tapes destroyed. Although there was evidence of a settled official practice this was deemed to lack the necessary normative control which statute or case-law should have provided.</a:t>
            </a:r>
            <a:endParaRPr lang="nl-NL" dirty="0"/>
          </a:p>
        </p:txBody>
      </p:sp>
    </p:spTree>
    <p:extLst>
      <p:ext uri="{BB962C8B-B14F-4D97-AF65-F5344CB8AC3E}">
        <p14:creationId xmlns:p14="http://schemas.microsoft.com/office/powerpoint/2010/main" val="99368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713CB-E013-4914-BED2-DF9FE831B092}"/>
              </a:ext>
            </a:extLst>
          </p:cNvPr>
          <p:cNvSpPr>
            <a:spLocks noGrp="1"/>
          </p:cNvSpPr>
          <p:nvPr>
            <p:ph type="title"/>
          </p:nvPr>
        </p:nvSpPr>
        <p:spPr/>
        <p:txBody>
          <a:bodyPr/>
          <a:lstStyle/>
          <a:p>
            <a:r>
              <a:rPr lang="nl-NL" dirty="0"/>
              <a:t>(2) </a:t>
            </a:r>
            <a:r>
              <a:rPr lang="nl-NL" dirty="0" err="1"/>
              <a:t>Legitimate</a:t>
            </a:r>
            <a:r>
              <a:rPr lang="nl-NL" dirty="0"/>
              <a:t> </a:t>
            </a:r>
            <a:r>
              <a:rPr lang="nl-NL" dirty="0" err="1"/>
              <a:t>aim</a:t>
            </a:r>
            <a:endParaRPr lang="nl-NL" dirty="0"/>
          </a:p>
        </p:txBody>
      </p:sp>
      <p:sp>
        <p:nvSpPr>
          <p:cNvPr id="3" name="Tijdelijke aanduiding voor inhoud 2">
            <a:extLst>
              <a:ext uri="{FF2B5EF4-FFF2-40B4-BE49-F238E27FC236}">
                <a16:creationId xmlns:a16="http://schemas.microsoft.com/office/drawing/2014/main" id="{8A30D297-F6E9-41CB-B9A9-DD781EB61CD6}"/>
              </a:ext>
            </a:extLst>
          </p:cNvPr>
          <p:cNvSpPr>
            <a:spLocks noGrp="1"/>
          </p:cNvSpPr>
          <p:nvPr>
            <p:ph idx="1"/>
          </p:nvPr>
        </p:nvSpPr>
        <p:spPr/>
        <p:txBody>
          <a:bodyPr>
            <a:normAutofit fontScale="85000" lnSpcReduction="20000"/>
          </a:bodyPr>
          <a:lstStyle/>
          <a:p>
            <a:r>
              <a:rPr lang="nl-NL" b="1" dirty="0"/>
              <a:t>Security </a:t>
            </a:r>
            <a:endParaRPr lang="nl-NL" dirty="0"/>
          </a:p>
          <a:p>
            <a:r>
              <a:rPr lang="en-US" dirty="0"/>
              <a:t>Of the three terms used in Article 8 ECHR relating to the rationale of security - ‘national security’, ‘public safety’, and ‘the prevention of disorder or crime’ - the latter is used in most cases by far. Generally, this rationale is invoked in three types of issues. First, the prevention of disorder and crime plays a role in police investigations, namely in case of wire-tapping telecommunication or controlling other means of correspondence, and in case of officials entering a private house in order to arrest its occupant or to seize certain documents or objects.22 Second, restrictions may be imposed on the privacy of prisoners, their right to correspondence, and the freedom to have regular contact with family members, as this serves the legitimate aim of prevention of crime and disorder in the prison facilities, for example in relation to smuggling alcohol, drugs, or weaponry into the facility.23 Third, states may expel aliens who have been convicted for criminal activities from their territory or deny their application for a temporary or permanent residence permit for reasons of maintaining order and preventing crime.24 </a:t>
            </a:r>
            <a:endParaRPr lang="nl-NL" dirty="0"/>
          </a:p>
        </p:txBody>
      </p:sp>
    </p:spTree>
    <p:extLst>
      <p:ext uri="{BB962C8B-B14F-4D97-AF65-F5344CB8AC3E}">
        <p14:creationId xmlns:p14="http://schemas.microsoft.com/office/powerpoint/2010/main" val="377288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A46A64-2A91-4734-977D-579E9CFC4FE6}"/>
              </a:ext>
            </a:extLst>
          </p:cNvPr>
          <p:cNvSpPr>
            <a:spLocks noGrp="1"/>
          </p:cNvSpPr>
          <p:nvPr>
            <p:ph type="title"/>
          </p:nvPr>
        </p:nvSpPr>
        <p:spPr/>
        <p:txBody>
          <a:bodyPr/>
          <a:lstStyle/>
          <a:p>
            <a:r>
              <a:rPr lang="nl-NL" dirty="0"/>
              <a:t>(2) </a:t>
            </a:r>
            <a:r>
              <a:rPr lang="nl-NL" dirty="0" err="1"/>
              <a:t>Legitimate</a:t>
            </a:r>
            <a:r>
              <a:rPr lang="nl-NL" dirty="0"/>
              <a:t> </a:t>
            </a:r>
            <a:r>
              <a:rPr lang="nl-NL" dirty="0" err="1"/>
              <a:t>aim</a:t>
            </a:r>
            <a:endParaRPr lang="nl-NL" dirty="0"/>
          </a:p>
        </p:txBody>
      </p:sp>
      <p:sp>
        <p:nvSpPr>
          <p:cNvPr id="3" name="Tijdelijke aanduiding voor inhoud 2">
            <a:extLst>
              <a:ext uri="{FF2B5EF4-FFF2-40B4-BE49-F238E27FC236}">
                <a16:creationId xmlns:a16="http://schemas.microsoft.com/office/drawing/2014/main" id="{6FA7DB12-8489-4581-AEE4-2D00AA987D1A}"/>
              </a:ext>
            </a:extLst>
          </p:cNvPr>
          <p:cNvSpPr>
            <a:spLocks noGrp="1"/>
          </p:cNvSpPr>
          <p:nvPr>
            <p:ph idx="1"/>
          </p:nvPr>
        </p:nvSpPr>
        <p:spPr/>
        <p:txBody>
          <a:bodyPr>
            <a:normAutofit lnSpcReduction="10000"/>
          </a:bodyPr>
          <a:lstStyle/>
          <a:p>
            <a:r>
              <a:rPr lang="en-US" dirty="0"/>
              <a:t>Sometimes, the Court only refers to the prevention of crime, namely in cases concerning police investigations.25 Likewise, prevention of disorder is occasionally accepted as an independent rationale and appears to have a slightly broader scope.26 For example, in a case where a person was expelled from the state’s territory and he claimed that the interference in question ‘did not pursue any of the legitimate aims set out in Article 8 § 2, in particular "the prevention of crime" and, more broadly, of "disorder". </a:t>
            </a:r>
            <a:r>
              <a:rPr lang="en-US"/>
              <a:t>He claimed that it was in reality a sanction for old offences.’27 The Court, however, accepted that the government had pursued the legitimate aim of preventing disorder and not crime, apparently because there were no concrete reasons to believe that criminal activities would be prevented by the expulsion. </a:t>
            </a:r>
            <a:endParaRPr lang="nl-NL"/>
          </a:p>
        </p:txBody>
      </p:sp>
    </p:spTree>
    <p:extLst>
      <p:ext uri="{BB962C8B-B14F-4D97-AF65-F5344CB8AC3E}">
        <p14:creationId xmlns:p14="http://schemas.microsoft.com/office/powerpoint/2010/main" val="4207857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8CCE5E-B0C3-448E-912D-1049DDC4B4C2}"/>
              </a:ext>
            </a:extLst>
          </p:cNvPr>
          <p:cNvSpPr>
            <a:spLocks noGrp="1"/>
          </p:cNvSpPr>
          <p:nvPr>
            <p:ph type="title"/>
          </p:nvPr>
        </p:nvSpPr>
        <p:spPr/>
        <p:txBody>
          <a:bodyPr/>
          <a:lstStyle/>
          <a:p>
            <a:r>
              <a:rPr lang="nl-NL" dirty="0"/>
              <a:t>(2) </a:t>
            </a:r>
            <a:r>
              <a:rPr lang="nl-NL" dirty="0" err="1"/>
              <a:t>Legitimate</a:t>
            </a:r>
            <a:r>
              <a:rPr lang="nl-NL" dirty="0"/>
              <a:t> </a:t>
            </a:r>
            <a:r>
              <a:rPr lang="nl-NL" dirty="0" err="1"/>
              <a:t>aim</a:t>
            </a:r>
            <a:endParaRPr lang="nl-NL" dirty="0"/>
          </a:p>
        </p:txBody>
      </p:sp>
      <p:sp>
        <p:nvSpPr>
          <p:cNvPr id="3" name="Tijdelijke aanduiding voor inhoud 2">
            <a:extLst>
              <a:ext uri="{FF2B5EF4-FFF2-40B4-BE49-F238E27FC236}">
                <a16:creationId xmlns:a16="http://schemas.microsoft.com/office/drawing/2014/main" id="{A3558A97-D21F-43F8-8A0E-2E7E19EB3DB3}"/>
              </a:ext>
            </a:extLst>
          </p:cNvPr>
          <p:cNvSpPr>
            <a:spLocks noGrp="1"/>
          </p:cNvSpPr>
          <p:nvPr>
            <p:ph idx="1"/>
          </p:nvPr>
        </p:nvSpPr>
        <p:spPr/>
        <p:txBody>
          <a:bodyPr>
            <a:normAutofit fontScale="92500" lnSpcReduction="10000"/>
          </a:bodyPr>
          <a:lstStyle/>
          <a:p>
            <a:r>
              <a:rPr lang="en-GB" dirty="0"/>
              <a:t>The interest of ‘public safety’ is seldom invoked and seems to function as a rationale which is applied in more general and slightly more weighty cases, such as when a convicted criminal is denied leave from prison to attend the funeral of his parents, when an applicant complains of the release of CCTV footage which has resulted in publication and broadcasting of identifiable images of the applicant in question while attempting suicide, and when applicants complain about the systematic monitoring and recording of private conversations and private behaviour in the course of criminal proceedings. </a:t>
            </a:r>
          </a:p>
          <a:p>
            <a:r>
              <a:rPr lang="en-GB" dirty="0"/>
              <a:t>Finally, ‘the principal cases in which [“national security”] has been raised indicate that it concerns the security of the state and the democratic constitutional order from threats posed by enemies both within and without'.</a:t>
            </a:r>
            <a:endParaRPr lang="en-US" dirty="0"/>
          </a:p>
        </p:txBody>
      </p:sp>
    </p:spTree>
    <p:extLst>
      <p:ext uri="{BB962C8B-B14F-4D97-AF65-F5344CB8AC3E}">
        <p14:creationId xmlns:p14="http://schemas.microsoft.com/office/powerpoint/2010/main" val="1799805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60FDD7-E2E0-4799-A7E6-1B44A05A203B}"/>
              </a:ext>
            </a:extLst>
          </p:cNvPr>
          <p:cNvSpPr>
            <a:spLocks noGrp="1"/>
          </p:cNvSpPr>
          <p:nvPr>
            <p:ph type="title"/>
          </p:nvPr>
        </p:nvSpPr>
        <p:spPr/>
        <p:txBody>
          <a:bodyPr/>
          <a:lstStyle/>
          <a:p>
            <a:r>
              <a:rPr lang="nl-NL" dirty="0"/>
              <a:t>(2) </a:t>
            </a:r>
            <a:r>
              <a:rPr lang="nl-NL" dirty="0" err="1"/>
              <a:t>Legitimate</a:t>
            </a:r>
            <a:r>
              <a:rPr lang="nl-NL" dirty="0"/>
              <a:t> </a:t>
            </a:r>
            <a:r>
              <a:rPr lang="nl-NL" dirty="0" err="1"/>
              <a:t>aim</a:t>
            </a:r>
            <a:endParaRPr lang="nl-NL" dirty="0"/>
          </a:p>
        </p:txBody>
      </p:sp>
      <p:sp>
        <p:nvSpPr>
          <p:cNvPr id="3" name="Tijdelijke aanduiding voor inhoud 2">
            <a:extLst>
              <a:ext uri="{FF2B5EF4-FFF2-40B4-BE49-F238E27FC236}">
                <a16:creationId xmlns:a16="http://schemas.microsoft.com/office/drawing/2014/main" id="{B1C5352F-437C-43BD-9A68-F25ED4F3DBE3}"/>
              </a:ext>
            </a:extLst>
          </p:cNvPr>
          <p:cNvSpPr>
            <a:spLocks noGrp="1"/>
          </p:cNvSpPr>
          <p:nvPr>
            <p:ph idx="1"/>
          </p:nvPr>
        </p:nvSpPr>
        <p:spPr/>
        <p:txBody>
          <a:bodyPr>
            <a:normAutofit fontScale="85000" lnSpcReduction="20000"/>
          </a:bodyPr>
          <a:lstStyle/>
          <a:p>
            <a:r>
              <a:rPr lang="nl-NL" b="1" dirty="0"/>
              <a:t>2.2 Health </a:t>
            </a:r>
            <a:r>
              <a:rPr lang="nl-NL" b="1" dirty="0" err="1"/>
              <a:t>and</a:t>
            </a:r>
            <a:r>
              <a:rPr lang="nl-NL" b="1" dirty="0"/>
              <a:t> </a:t>
            </a:r>
            <a:r>
              <a:rPr lang="nl-NL" b="1" dirty="0" err="1"/>
              <a:t>Morals</a:t>
            </a:r>
            <a:endParaRPr lang="nl-NL" dirty="0"/>
          </a:p>
          <a:p>
            <a:endParaRPr lang="nl-NL" dirty="0"/>
          </a:p>
          <a:p>
            <a:r>
              <a:rPr lang="en-US" baseline="30000" dirty="0"/>
              <a:t>The term ‘the protection of health and morals’ </a:t>
            </a:r>
            <a:r>
              <a:rPr lang="en-US" baseline="30000" dirty="0" err="1"/>
              <a:t>wasinserted</a:t>
            </a:r>
            <a:r>
              <a:rPr lang="en-US" baseline="30000" dirty="0"/>
              <a:t> into the Convention </a:t>
            </a:r>
            <a:r>
              <a:rPr lang="en-US" baseline="30000" dirty="0" err="1"/>
              <a:t>byAlternativeB</a:t>
            </a:r>
            <a:r>
              <a:rPr lang="en-US" baseline="30000" dirty="0"/>
              <a:t>, which was proposed by </a:t>
            </a:r>
            <a:r>
              <a:rPr lang="en-US" baseline="30000" dirty="0" err="1"/>
              <a:t>theBritish</a:t>
            </a:r>
            <a:r>
              <a:rPr lang="en-US" baseline="30000" dirty="0"/>
              <a:t> delegation. The </a:t>
            </a:r>
            <a:r>
              <a:rPr lang="en-US" baseline="30000" dirty="0" err="1"/>
              <a:t>conceptof</a:t>
            </a:r>
            <a:r>
              <a:rPr lang="en-US" baseline="30000" dirty="0"/>
              <a:t> health and  morals is well-known in common law systems and relates to the power of the state to  intervene in cases which are not directly linked to preventing crime or disorder, such </a:t>
            </a:r>
            <a:r>
              <a:rPr lang="en-US" baseline="30000" dirty="0" err="1"/>
              <a:t>asregulating</a:t>
            </a:r>
            <a:r>
              <a:rPr lang="en-US" baseline="30000" dirty="0"/>
              <a:t> prostitution, gambling and vagrancy, or promoting a healthy living environment,  but the term is used particularly in relation to </a:t>
            </a:r>
            <a:r>
              <a:rPr lang="en-US" baseline="30000" dirty="0" err="1"/>
              <a:t>theprotection</a:t>
            </a:r>
            <a:r>
              <a:rPr lang="en-US" baseline="30000" dirty="0"/>
              <a:t> of children. For example, </a:t>
            </a:r>
            <a:r>
              <a:rPr lang="en-US" baseline="30000" dirty="0" err="1"/>
              <a:t>theBritish</a:t>
            </a:r>
            <a:r>
              <a:rPr lang="en-US" baseline="30000" dirty="0"/>
              <a:t> Health and Morals of Apprentices Act of 1802 regulated </a:t>
            </a:r>
            <a:r>
              <a:rPr lang="en-US" baseline="30000" dirty="0" err="1"/>
              <a:t>factoryconditions</a:t>
            </a:r>
            <a:r>
              <a:rPr lang="en-US" baseline="30000" dirty="0"/>
              <a:t> with  regard to child workers in cotton and wool mills, inter alia limiting the working hours </a:t>
            </a:r>
            <a:r>
              <a:rPr lang="en-US" baseline="30000" dirty="0" err="1"/>
              <a:t>ofchildren</a:t>
            </a:r>
            <a:r>
              <a:rPr lang="en-US" baseline="30000" dirty="0"/>
              <a:t> between 9 and 13 years old to a maximum of 8 hours a </a:t>
            </a:r>
            <a:r>
              <a:rPr lang="en-US" baseline="30000" dirty="0" err="1"/>
              <a:t>dayand</a:t>
            </a:r>
            <a:r>
              <a:rPr lang="en-US" baseline="30000" dirty="0"/>
              <a:t> of those between 14  and 18 years old to </a:t>
            </a:r>
            <a:r>
              <a:rPr lang="en-US" baseline="30000" dirty="0" err="1"/>
              <a:t>amaximum</a:t>
            </a:r>
            <a:r>
              <a:rPr lang="en-US" baseline="30000" dirty="0"/>
              <a:t> of 12 hours, and prohibiting </a:t>
            </a:r>
            <a:r>
              <a:rPr lang="en-US" baseline="30000" dirty="0" err="1"/>
              <a:t>labour</a:t>
            </a:r>
            <a:r>
              <a:rPr lang="en-US" baseline="30000" dirty="0"/>
              <a:t> </a:t>
            </a:r>
            <a:r>
              <a:rPr lang="en-US" baseline="30000" dirty="0" err="1"/>
              <a:t>ofchildren</a:t>
            </a:r>
            <a:r>
              <a:rPr lang="en-US" baseline="30000" dirty="0"/>
              <a:t> under 9 yearsold.35Not surprisingly, as it is pre-eminently incases like these that the </a:t>
            </a:r>
            <a:r>
              <a:rPr lang="en-US" baseline="30000" dirty="0" err="1"/>
              <a:t>stateadopts</a:t>
            </a:r>
            <a:r>
              <a:rPr lang="en-US" baseline="30000" dirty="0"/>
              <a:t> its role </a:t>
            </a:r>
            <a:r>
              <a:rPr lang="en-US" baseline="30000" dirty="0" err="1"/>
              <a:t>ofparens</a:t>
            </a:r>
            <a:r>
              <a:rPr lang="en-US" baseline="30000" dirty="0"/>
              <a:t> patriae,36most cases before the European Court of Human Rights in which </a:t>
            </a:r>
            <a:r>
              <a:rPr lang="en-US" baseline="30000" dirty="0" err="1"/>
              <a:t>theprotection</a:t>
            </a:r>
            <a:r>
              <a:rPr lang="en-US" baseline="30000" dirty="0"/>
              <a:t> of health and morals is invoked by </a:t>
            </a:r>
            <a:r>
              <a:rPr lang="en-US" baseline="30000" dirty="0" err="1"/>
              <a:t>thegovernment</a:t>
            </a:r>
            <a:r>
              <a:rPr lang="en-US" baseline="30000" dirty="0"/>
              <a:t> as legitimate concern, regard  the custody over </a:t>
            </a:r>
            <a:r>
              <a:rPr lang="en-US" baseline="30000" dirty="0" err="1"/>
              <a:t>orcustodial</a:t>
            </a:r>
            <a:r>
              <a:rPr lang="en-US" baseline="30000" dirty="0"/>
              <a:t> placement </a:t>
            </a:r>
            <a:r>
              <a:rPr lang="en-US" baseline="30000" dirty="0" err="1"/>
              <a:t>ofchildren</a:t>
            </a:r>
            <a:r>
              <a:rPr lang="en-US" baseline="30000" dirty="0"/>
              <a:t>, for example necessitated by violence, </a:t>
            </a:r>
            <a:r>
              <a:rPr lang="en-US" baseline="30000" dirty="0" err="1"/>
              <a:t>drugabuse</a:t>
            </a:r>
            <a:r>
              <a:rPr lang="en-US" baseline="30000" dirty="0"/>
              <a:t>, or mental incapacity of one or both </a:t>
            </a:r>
            <a:r>
              <a:rPr lang="en-US" baseline="30000" dirty="0" err="1"/>
              <a:t>ofthe</a:t>
            </a:r>
            <a:r>
              <a:rPr lang="en-US" baseline="30000" dirty="0"/>
              <a:t> parents. </a:t>
            </a:r>
          </a:p>
          <a:p>
            <a:r>
              <a:rPr lang="en-US" baseline="30000" dirty="0"/>
              <a:t>The rationale of the protection of public health, independent of the protection </a:t>
            </a:r>
            <a:r>
              <a:rPr lang="en-US" baseline="30000" dirty="0" err="1"/>
              <a:t>ofmorals</a:t>
            </a:r>
            <a:r>
              <a:rPr lang="en-US" baseline="30000" dirty="0"/>
              <a:t>, is invoked very rarely and mainly relates to the medical sphere, </a:t>
            </a:r>
            <a:r>
              <a:rPr lang="en-US" baseline="30000" dirty="0" err="1"/>
              <a:t>forexample</a:t>
            </a:r>
            <a:r>
              <a:rPr lang="en-US" baseline="30000" dirty="0"/>
              <a:t> if a person is a threat to himself or to society due to </a:t>
            </a:r>
            <a:r>
              <a:rPr lang="en-US" baseline="30000" dirty="0" err="1"/>
              <a:t>amental</a:t>
            </a:r>
            <a:r>
              <a:rPr lang="en-US" baseline="30000" dirty="0"/>
              <a:t> illness.37Similarly, in a case </a:t>
            </a:r>
            <a:r>
              <a:rPr lang="en-US" baseline="30000" dirty="0" err="1"/>
              <a:t>inwhich</a:t>
            </a:r>
            <a:r>
              <a:rPr lang="en-US" baseline="30000" dirty="0"/>
              <a:t> the state </a:t>
            </a:r>
            <a:r>
              <a:rPr lang="en-US" baseline="30000" dirty="0" err="1"/>
              <a:t>hadcurtailed</a:t>
            </a:r>
            <a:r>
              <a:rPr lang="en-US" baseline="30000" dirty="0"/>
              <a:t> extreme sadomasochistic practices, which amounted to a form </a:t>
            </a:r>
            <a:r>
              <a:rPr lang="en-US" baseline="30000" dirty="0" err="1"/>
              <a:t>ofconsensual</a:t>
            </a:r>
            <a:r>
              <a:rPr lang="en-US" baseline="30000" dirty="0"/>
              <a:t> torture, </a:t>
            </a:r>
            <a:r>
              <a:rPr lang="en-US" baseline="30000" dirty="0" err="1"/>
              <a:t>thegovernment</a:t>
            </a:r>
            <a:r>
              <a:rPr lang="en-US" baseline="30000" dirty="0"/>
              <a:t> invoked both the legitimate aim of </a:t>
            </a:r>
            <a:r>
              <a:rPr lang="en-US" baseline="30000" dirty="0" err="1"/>
              <a:t>theprotection</a:t>
            </a:r>
            <a:r>
              <a:rPr lang="en-US" baseline="30000" dirty="0"/>
              <a:t> of </a:t>
            </a:r>
            <a:r>
              <a:rPr lang="en-US" baseline="30000" dirty="0" err="1"/>
              <a:t>publichealth</a:t>
            </a:r>
            <a:r>
              <a:rPr lang="en-US" baseline="30000" dirty="0"/>
              <a:t> and of public morals. However, the Court treated </a:t>
            </a:r>
            <a:r>
              <a:rPr lang="en-US" baseline="30000" dirty="0" err="1"/>
              <a:t>thecase</a:t>
            </a:r>
            <a:r>
              <a:rPr lang="en-US" baseline="30000" dirty="0"/>
              <a:t> only under the rationale </a:t>
            </a:r>
            <a:r>
              <a:rPr lang="en-US" baseline="30000" dirty="0" err="1"/>
              <a:t>ofthe</a:t>
            </a:r>
            <a:r>
              <a:rPr lang="en-US" baseline="30000" dirty="0"/>
              <a:t> protection of health, </a:t>
            </a:r>
            <a:r>
              <a:rPr lang="en-US" baseline="30000" dirty="0" err="1"/>
              <a:t>yetadding</a:t>
            </a:r>
            <a:r>
              <a:rPr lang="en-US" baseline="30000" dirty="0"/>
              <a:t> that this ‘finding, however, should </a:t>
            </a:r>
            <a:r>
              <a:rPr lang="en-US" baseline="30000" dirty="0" err="1"/>
              <a:t>notbe</a:t>
            </a:r>
            <a:r>
              <a:rPr lang="en-US" baseline="30000" dirty="0"/>
              <a:t> understood </a:t>
            </a:r>
            <a:r>
              <a:rPr lang="en-US" baseline="30000" dirty="0" err="1"/>
              <a:t>ascalling</a:t>
            </a:r>
            <a:r>
              <a:rPr lang="en-US" baseline="30000" dirty="0"/>
              <a:t> into question </a:t>
            </a:r>
            <a:r>
              <a:rPr lang="en-US" baseline="30000" dirty="0" err="1"/>
              <a:t>theprerogative</a:t>
            </a:r>
            <a:r>
              <a:rPr lang="en-US" baseline="30000" dirty="0"/>
              <a:t> of the State on moral grounds to seek to deter acts of </a:t>
            </a:r>
            <a:r>
              <a:rPr lang="en-US" baseline="30000" dirty="0" err="1"/>
              <a:t>thekind</a:t>
            </a:r>
            <a:r>
              <a:rPr lang="en-US" baseline="30000" dirty="0"/>
              <a:t> in question.’38 </a:t>
            </a:r>
          </a:p>
        </p:txBody>
      </p:sp>
    </p:spTree>
    <p:extLst>
      <p:ext uri="{BB962C8B-B14F-4D97-AF65-F5344CB8AC3E}">
        <p14:creationId xmlns:p14="http://schemas.microsoft.com/office/powerpoint/2010/main" val="851577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C3F64F-B580-4200-B7EF-C18BC6F2B87E}"/>
              </a:ext>
            </a:extLst>
          </p:cNvPr>
          <p:cNvSpPr>
            <a:spLocks noGrp="1"/>
          </p:cNvSpPr>
          <p:nvPr>
            <p:ph type="title"/>
          </p:nvPr>
        </p:nvSpPr>
        <p:spPr/>
        <p:txBody>
          <a:bodyPr/>
          <a:lstStyle/>
          <a:p>
            <a:r>
              <a:rPr lang="nl-NL" dirty="0"/>
              <a:t>(2) </a:t>
            </a:r>
            <a:r>
              <a:rPr lang="nl-NL" dirty="0" err="1"/>
              <a:t>Legitimate</a:t>
            </a:r>
            <a:r>
              <a:rPr lang="nl-NL" dirty="0"/>
              <a:t> </a:t>
            </a:r>
            <a:r>
              <a:rPr lang="nl-NL" dirty="0" err="1"/>
              <a:t>aim</a:t>
            </a:r>
            <a:endParaRPr lang="nl-NL" dirty="0"/>
          </a:p>
        </p:txBody>
      </p:sp>
      <p:sp>
        <p:nvSpPr>
          <p:cNvPr id="3" name="Tijdelijke aanduiding voor inhoud 2">
            <a:extLst>
              <a:ext uri="{FF2B5EF4-FFF2-40B4-BE49-F238E27FC236}">
                <a16:creationId xmlns:a16="http://schemas.microsoft.com/office/drawing/2014/main" id="{DEF5F623-EDDF-4C15-9481-D7E569BDE226}"/>
              </a:ext>
            </a:extLst>
          </p:cNvPr>
          <p:cNvSpPr>
            <a:spLocks noGrp="1"/>
          </p:cNvSpPr>
          <p:nvPr>
            <p:ph idx="1"/>
          </p:nvPr>
        </p:nvSpPr>
        <p:spPr/>
        <p:txBody>
          <a:bodyPr>
            <a:normAutofit/>
          </a:bodyPr>
          <a:lstStyle/>
          <a:p>
            <a:r>
              <a:rPr lang="en-US" baseline="30000" dirty="0"/>
              <a:t>The majority of the cases in which the rationale of the protection of ‘health and  morals’ is invoked39 regards legislation based on moral opinions of the majority of a  country’s population and on the social and cultural traditions of a state. The Convention authors included the rationale of the protection of health and morals in the Convention, but although states historically referred to the protection of morals to curtail homosexual practices, it is questionable whether it was the drafters’ intention to allow states to adopt  moral-based legislation. It must be noted that the Convention was adopted against the background of the Second World War in which the opinions and beliefs of the majority had resulted in the suppression and annihilation of minority groups. Consequently, any restriction on a guaranteed freedom for motives based not on the common good or general interest, but on reasons of state, was denounced firmly by the authors of the Convention.40 For example, it was accepted that states had a right and even an obligation to promote general well-being, morality and security, but ‘when it intervenes to suppress, to restrain and to limit these freedoms for, this time, reasons of state; to protect itself according to the political tendency which it represents, against an opposition which it considers dangerous; to destroy fundamental freedoms which it ought to make itself responsible for </a:t>
            </a:r>
            <a:r>
              <a:rPr lang="en-US" baseline="30000" dirty="0" err="1"/>
              <a:t>co-ordinating</a:t>
            </a:r>
            <a:r>
              <a:rPr lang="en-US" baseline="30000" dirty="0"/>
              <a:t> and guaranteeing, then it is against public interest if it intervenes. Then the laws which it passes are contrary to the principle of international guarantee.’</a:t>
            </a:r>
            <a:endParaRPr lang="nl-NL" dirty="0"/>
          </a:p>
          <a:p>
            <a:endParaRPr lang="nl-NL" dirty="0"/>
          </a:p>
        </p:txBody>
      </p:sp>
    </p:spTree>
    <p:extLst>
      <p:ext uri="{BB962C8B-B14F-4D97-AF65-F5344CB8AC3E}">
        <p14:creationId xmlns:p14="http://schemas.microsoft.com/office/powerpoint/2010/main" val="2209989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FEF0A8-C995-4EEE-891A-F970C77042A7}"/>
              </a:ext>
            </a:extLst>
          </p:cNvPr>
          <p:cNvSpPr>
            <a:spLocks noGrp="1"/>
          </p:cNvSpPr>
          <p:nvPr>
            <p:ph type="title"/>
          </p:nvPr>
        </p:nvSpPr>
        <p:spPr/>
        <p:txBody>
          <a:bodyPr/>
          <a:lstStyle/>
          <a:p>
            <a:r>
              <a:rPr lang="nl-NL" dirty="0"/>
              <a:t>(2) </a:t>
            </a:r>
            <a:r>
              <a:rPr lang="nl-NL" dirty="0" err="1"/>
              <a:t>Legitimate</a:t>
            </a:r>
            <a:r>
              <a:rPr lang="nl-NL" dirty="0"/>
              <a:t> </a:t>
            </a:r>
            <a:r>
              <a:rPr lang="nl-NL" dirty="0" err="1"/>
              <a:t>aim</a:t>
            </a:r>
            <a:endParaRPr lang="nl-NL" dirty="0"/>
          </a:p>
        </p:txBody>
      </p:sp>
      <p:sp>
        <p:nvSpPr>
          <p:cNvPr id="3" name="Tijdelijke aanduiding voor inhoud 2">
            <a:extLst>
              <a:ext uri="{FF2B5EF4-FFF2-40B4-BE49-F238E27FC236}">
                <a16:creationId xmlns:a16="http://schemas.microsoft.com/office/drawing/2014/main" id="{01600A59-9AD9-4965-A661-3B4B4202E9DD}"/>
              </a:ext>
            </a:extLst>
          </p:cNvPr>
          <p:cNvSpPr>
            <a:spLocks noGrp="1"/>
          </p:cNvSpPr>
          <p:nvPr>
            <p:ph idx="1"/>
          </p:nvPr>
        </p:nvSpPr>
        <p:spPr/>
        <p:txBody>
          <a:bodyPr>
            <a:normAutofit fontScale="77500" lnSpcReduction="20000"/>
          </a:bodyPr>
          <a:lstStyle/>
          <a:p>
            <a:r>
              <a:rPr lang="en-US" dirty="0"/>
              <a:t>Similarly, when discussing the possibility of governments to limit rights and freedoms according to their own traditions, the following typical non-moral example of legislation was referred to: ‘Freedom of circulation being guaranteed, France will continue to have a Highway Code which lays down that cars must be driven on the right of the road, and England will still have a Highway Code which lays down that cars must be driven on the left of the road. It does not matter whether in France one drives on the right or the left, provided that in practice one can circulate freely in England and in France. Thus, each country will maintain the right to determine the means by which the guaranteed freedoms are exercised within its territory, but – and this is Article 5 of the draft Resolution – its legislation, in defining the measure for the achievement of these freedoms, cannot make any distinction based on race, </a:t>
            </a:r>
            <a:r>
              <a:rPr lang="en-US" dirty="0" err="1"/>
              <a:t>colour</a:t>
            </a:r>
            <a:r>
              <a:rPr lang="en-US" dirty="0"/>
              <a:t>, sex, language, religion, political or other opinion, national or social origin, affiliation to a national minority, fortune or birth. Any national legislation which, under pretext of organizing freedom, makes any such discrimination, falls within the scope of the international guarantee.’42 Article 5 of the draft resolution has become Article 14 of the adopted Convention, which prohibits discrimination on all grounds mentioned above and adds ‘or other status’, so as to ascertain that it provides a non-exhaustive list and that other grounds of discrimination are also prohibited. </a:t>
            </a:r>
            <a:endParaRPr lang="nl-NL" dirty="0"/>
          </a:p>
        </p:txBody>
      </p:sp>
    </p:spTree>
    <p:extLst>
      <p:ext uri="{BB962C8B-B14F-4D97-AF65-F5344CB8AC3E}">
        <p14:creationId xmlns:p14="http://schemas.microsoft.com/office/powerpoint/2010/main" val="4077807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C9C8B3-E8E1-40CB-957B-92695930E473}"/>
              </a:ext>
            </a:extLst>
          </p:cNvPr>
          <p:cNvSpPr>
            <a:spLocks noGrp="1"/>
          </p:cNvSpPr>
          <p:nvPr>
            <p:ph type="title"/>
          </p:nvPr>
        </p:nvSpPr>
        <p:spPr/>
        <p:txBody>
          <a:bodyPr/>
          <a:lstStyle/>
          <a:p>
            <a:r>
              <a:rPr lang="nl-NL" dirty="0"/>
              <a:t>Take home </a:t>
            </a:r>
            <a:r>
              <a:rPr lang="nl-NL" dirty="0" err="1"/>
              <a:t>messages</a:t>
            </a:r>
            <a:r>
              <a:rPr lang="nl-NL" dirty="0"/>
              <a:t> of last week</a:t>
            </a:r>
          </a:p>
        </p:txBody>
      </p:sp>
      <p:sp>
        <p:nvSpPr>
          <p:cNvPr id="3" name="Tijdelijke aanduiding voor inhoud 2">
            <a:extLst>
              <a:ext uri="{FF2B5EF4-FFF2-40B4-BE49-F238E27FC236}">
                <a16:creationId xmlns:a16="http://schemas.microsoft.com/office/drawing/2014/main" id="{C32BAEE9-BF34-4F76-8E1E-4DBE4F586207}"/>
              </a:ext>
            </a:extLst>
          </p:cNvPr>
          <p:cNvSpPr>
            <a:spLocks noGrp="1"/>
          </p:cNvSpPr>
          <p:nvPr>
            <p:ph idx="1"/>
          </p:nvPr>
        </p:nvSpPr>
        <p:spPr/>
        <p:txBody>
          <a:bodyPr/>
          <a:lstStyle/>
          <a:p>
            <a:r>
              <a:rPr lang="nl-NL" dirty="0"/>
              <a:t>(1) The </a:t>
            </a:r>
            <a:r>
              <a:rPr lang="nl-NL" dirty="0" err="1"/>
              <a:t>ECtHR</a:t>
            </a:r>
            <a:r>
              <a:rPr lang="nl-NL" dirty="0"/>
              <a:t> </a:t>
            </a:r>
            <a:r>
              <a:rPr lang="nl-NL" dirty="0" err="1"/>
              <a:t>places</a:t>
            </a:r>
            <a:r>
              <a:rPr lang="nl-NL" dirty="0"/>
              <a:t> large </a:t>
            </a:r>
            <a:r>
              <a:rPr lang="nl-NL" dirty="0" err="1"/>
              <a:t>emphasis</a:t>
            </a:r>
            <a:r>
              <a:rPr lang="nl-NL" dirty="0"/>
              <a:t> on </a:t>
            </a:r>
            <a:r>
              <a:rPr lang="nl-NL" dirty="0" err="1"/>
              <a:t>victimhood</a:t>
            </a:r>
            <a:r>
              <a:rPr lang="nl-NL" dirty="0"/>
              <a:t>, but </a:t>
            </a:r>
            <a:r>
              <a:rPr lang="nl-NL" dirty="0" err="1"/>
              <a:t>increasingly</a:t>
            </a:r>
            <a:r>
              <a:rPr lang="nl-NL" dirty="0"/>
              <a:t> </a:t>
            </a:r>
            <a:r>
              <a:rPr lang="nl-NL" dirty="0" err="1"/>
              <a:t>allows</a:t>
            </a:r>
            <a:r>
              <a:rPr lang="nl-NL" dirty="0"/>
              <a:t> </a:t>
            </a:r>
            <a:r>
              <a:rPr lang="nl-NL" dirty="0" err="1"/>
              <a:t>for</a:t>
            </a:r>
            <a:r>
              <a:rPr lang="nl-NL" dirty="0"/>
              <a:t> </a:t>
            </a:r>
            <a:r>
              <a:rPr lang="nl-NL" dirty="0" err="1"/>
              <a:t>exceptions</a:t>
            </a:r>
            <a:endParaRPr lang="nl-NL" dirty="0"/>
          </a:p>
          <a:p>
            <a:r>
              <a:rPr lang="nl-NL" dirty="0"/>
              <a:t>(2) </a:t>
            </a:r>
            <a:r>
              <a:rPr lang="nl-NL" dirty="0" err="1"/>
              <a:t>Material</a:t>
            </a:r>
            <a:r>
              <a:rPr lang="nl-NL" dirty="0"/>
              <a:t> scope is big – </a:t>
            </a:r>
            <a:r>
              <a:rPr lang="nl-NL" dirty="0" err="1"/>
              <a:t>really</a:t>
            </a:r>
            <a:r>
              <a:rPr lang="nl-NL"/>
              <a:t> big</a:t>
            </a:r>
            <a:endParaRPr lang="nl-NL" dirty="0"/>
          </a:p>
          <a:p>
            <a:endParaRPr lang="nl-NL" dirty="0"/>
          </a:p>
        </p:txBody>
      </p:sp>
    </p:spTree>
    <p:extLst>
      <p:ext uri="{BB962C8B-B14F-4D97-AF65-F5344CB8AC3E}">
        <p14:creationId xmlns:p14="http://schemas.microsoft.com/office/powerpoint/2010/main" val="1893593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853C42-D12A-45F2-9ADC-BB7D50CAEC5C}"/>
              </a:ext>
            </a:extLst>
          </p:cNvPr>
          <p:cNvSpPr>
            <a:spLocks noGrp="1"/>
          </p:cNvSpPr>
          <p:nvPr>
            <p:ph type="title"/>
          </p:nvPr>
        </p:nvSpPr>
        <p:spPr/>
        <p:txBody>
          <a:bodyPr/>
          <a:lstStyle/>
          <a:p>
            <a:r>
              <a:rPr lang="nl-NL" dirty="0"/>
              <a:t>(2) </a:t>
            </a:r>
            <a:r>
              <a:rPr lang="nl-NL" dirty="0" err="1"/>
              <a:t>Legitimate</a:t>
            </a:r>
            <a:r>
              <a:rPr lang="nl-NL" dirty="0"/>
              <a:t> </a:t>
            </a:r>
            <a:r>
              <a:rPr lang="nl-NL" dirty="0" err="1"/>
              <a:t>aim</a:t>
            </a:r>
            <a:endParaRPr lang="nl-NL" dirty="0"/>
          </a:p>
        </p:txBody>
      </p:sp>
      <p:sp>
        <p:nvSpPr>
          <p:cNvPr id="3" name="Tijdelijke aanduiding voor inhoud 2">
            <a:extLst>
              <a:ext uri="{FF2B5EF4-FFF2-40B4-BE49-F238E27FC236}">
                <a16:creationId xmlns:a16="http://schemas.microsoft.com/office/drawing/2014/main" id="{0AE03EEB-D3FC-459C-9D69-3028160BBA4B}"/>
              </a:ext>
            </a:extLst>
          </p:cNvPr>
          <p:cNvSpPr>
            <a:spLocks noGrp="1"/>
          </p:cNvSpPr>
          <p:nvPr>
            <p:ph idx="1"/>
          </p:nvPr>
        </p:nvSpPr>
        <p:spPr/>
        <p:txBody>
          <a:bodyPr>
            <a:normAutofit fontScale="92500" lnSpcReduction="20000"/>
          </a:bodyPr>
          <a:lstStyle/>
          <a:p>
            <a:r>
              <a:rPr lang="en-US" dirty="0"/>
              <a:t>The Court has, however, accepted respect for moral and cultural considerations,  leading to restrictions on the rights and freedoms of (minority) groups in society, as a  legitimate aim. This rationale is used in a substantial number of cases, with regard to Article 8  ECHR independently, together with Article 14 ECHR, or in relation to positive obligations of states, which are requested, for example, to alter or revoke laws or legal provisions that privilege certain groups in society. Famous are the cases of Dudgeon and Norris, regarding special age limits for consensual homosexual practices, in which the Court </a:t>
            </a:r>
            <a:r>
              <a:rPr lang="en-US" dirty="0" err="1"/>
              <a:t>recognised</a:t>
            </a:r>
            <a:r>
              <a:rPr lang="en-US" dirty="0"/>
              <a:t> that this served the legitimate aim of safeguarding the moral ethos or moral standards of a society.43Similar considerations have </a:t>
            </a:r>
            <a:r>
              <a:rPr lang="en-US" dirty="0" err="1"/>
              <a:t>beenaccepted</a:t>
            </a:r>
            <a:r>
              <a:rPr lang="en-US" dirty="0"/>
              <a:t> by the Court in the assessment of </a:t>
            </a:r>
            <a:r>
              <a:rPr lang="en-US" dirty="0" err="1"/>
              <a:t>therights</a:t>
            </a:r>
            <a:r>
              <a:rPr lang="en-US" dirty="0"/>
              <a:t> and freedoms of transsexuals, for instance in relation to the official recognition of </a:t>
            </a:r>
            <a:r>
              <a:rPr lang="en-US" dirty="0" err="1"/>
              <a:t>theirnewlyadopted</a:t>
            </a:r>
            <a:r>
              <a:rPr lang="en-US" dirty="0"/>
              <a:t> identity and their right to marry.44</a:t>
            </a:r>
          </a:p>
          <a:p>
            <a:endParaRPr lang="nl-NL" dirty="0"/>
          </a:p>
        </p:txBody>
      </p:sp>
    </p:spTree>
    <p:extLst>
      <p:ext uri="{BB962C8B-B14F-4D97-AF65-F5344CB8AC3E}">
        <p14:creationId xmlns:p14="http://schemas.microsoft.com/office/powerpoint/2010/main" val="3898987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B08717-42EC-443A-B549-5940DB4B32C5}"/>
              </a:ext>
            </a:extLst>
          </p:cNvPr>
          <p:cNvSpPr>
            <a:spLocks noGrp="1"/>
          </p:cNvSpPr>
          <p:nvPr>
            <p:ph type="title"/>
          </p:nvPr>
        </p:nvSpPr>
        <p:spPr/>
        <p:txBody>
          <a:bodyPr/>
          <a:lstStyle/>
          <a:p>
            <a:r>
              <a:rPr lang="nl-NL" dirty="0"/>
              <a:t>(2) </a:t>
            </a:r>
            <a:r>
              <a:rPr lang="nl-NL" dirty="0" err="1"/>
              <a:t>Legitimate</a:t>
            </a:r>
            <a:r>
              <a:rPr lang="nl-NL" dirty="0"/>
              <a:t> </a:t>
            </a:r>
            <a:r>
              <a:rPr lang="nl-NL" dirty="0" err="1"/>
              <a:t>aim</a:t>
            </a:r>
            <a:endParaRPr lang="nl-NL" dirty="0"/>
          </a:p>
        </p:txBody>
      </p:sp>
      <p:sp>
        <p:nvSpPr>
          <p:cNvPr id="3" name="Tijdelijke aanduiding voor inhoud 2">
            <a:extLst>
              <a:ext uri="{FF2B5EF4-FFF2-40B4-BE49-F238E27FC236}">
                <a16:creationId xmlns:a16="http://schemas.microsoft.com/office/drawing/2014/main" id="{6C74D8EF-CC73-4EE8-B284-AA226758FA8D}"/>
              </a:ext>
            </a:extLst>
          </p:cNvPr>
          <p:cNvSpPr>
            <a:spLocks noGrp="1"/>
          </p:cNvSpPr>
          <p:nvPr>
            <p:ph idx="1"/>
          </p:nvPr>
        </p:nvSpPr>
        <p:spPr/>
        <p:txBody>
          <a:bodyPr>
            <a:normAutofit fontScale="77500" lnSpcReduction="20000"/>
          </a:bodyPr>
          <a:lstStyle/>
          <a:p>
            <a:r>
              <a:rPr lang="en-US" dirty="0"/>
              <a:t>Likewise, in a number of medical ethical questions, for </a:t>
            </a:r>
            <a:r>
              <a:rPr lang="en-US" dirty="0" err="1"/>
              <a:t>instancewith</a:t>
            </a:r>
            <a:r>
              <a:rPr lang="en-US" dirty="0"/>
              <a:t> regard to  euthanasia and abortion, the Court relies on moral opinions and local traditions.45An example  is a case in which the possibility </a:t>
            </a:r>
            <a:r>
              <a:rPr lang="en-US" dirty="0" err="1"/>
              <a:t>ofa</a:t>
            </a:r>
            <a:r>
              <a:rPr lang="en-US" dirty="0"/>
              <a:t> woman to conceive children </a:t>
            </a:r>
            <a:r>
              <a:rPr lang="en-US" dirty="0" err="1"/>
              <a:t>viain</a:t>
            </a:r>
            <a:r>
              <a:rPr lang="en-US" dirty="0"/>
              <a:t> vitro </a:t>
            </a:r>
            <a:r>
              <a:rPr lang="en-US" dirty="0" err="1"/>
              <a:t>fertilisation</a:t>
            </a:r>
            <a:r>
              <a:rPr lang="en-US" dirty="0"/>
              <a:t> </a:t>
            </a:r>
            <a:r>
              <a:rPr lang="en-US" dirty="0" err="1"/>
              <a:t>wasrestricted</a:t>
            </a:r>
            <a:r>
              <a:rPr lang="en-US" dirty="0"/>
              <a:t>. The Court held that limitations on Article 8 ECHR were legitimate, among </a:t>
            </a:r>
            <a:r>
              <a:rPr lang="en-US" dirty="0" err="1"/>
              <a:t>otherthings</a:t>
            </a:r>
            <a:r>
              <a:rPr lang="en-US" dirty="0"/>
              <a:t>, </a:t>
            </a:r>
            <a:r>
              <a:rPr lang="en-US" dirty="0" err="1"/>
              <a:t>because‘the</a:t>
            </a:r>
            <a:r>
              <a:rPr lang="en-US" dirty="0"/>
              <a:t> use </a:t>
            </a:r>
            <a:r>
              <a:rPr lang="en-US" dirty="0" err="1"/>
              <a:t>ofIVF</a:t>
            </a:r>
            <a:r>
              <a:rPr lang="en-US" dirty="0"/>
              <a:t> </a:t>
            </a:r>
            <a:r>
              <a:rPr lang="en-US" dirty="0" err="1"/>
              <a:t>treatmentgave</a:t>
            </a:r>
            <a:r>
              <a:rPr lang="en-US" dirty="0"/>
              <a:t> rise to sensitive moral and ethical issues.’46Finally, a number of European </a:t>
            </a:r>
            <a:r>
              <a:rPr lang="en-US" dirty="0" err="1"/>
              <a:t>countriesreserve</a:t>
            </a:r>
            <a:r>
              <a:rPr lang="en-US" dirty="0"/>
              <a:t> a special position for the sanctity of heterosexual marriage and the traditional </a:t>
            </a:r>
            <a:r>
              <a:rPr lang="en-US" dirty="0" err="1"/>
              <a:t>family,for</a:t>
            </a:r>
            <a:r>
              <a:rPr lang="en-US" dirty="0"/>
              <a:t> instance in relation to the right to </a:t>
            </a:r>
            <a:r>
              <a:rPr lang="en-US" dirty="0" err="1"/>
              <a:t>marryand</a:t>
            </a:r>
            <a:r>
              <a:rPr lang="en-US" dirty="0"/>
              <a:t> privileged positions in regard to pensions, inheritance law and taxes. In the famous </a:t>
            </a:r>
            <a:r>
              <a:rPr lang="en-US" dirty="0" err="1"/>
              <a:t>Marckx</a:t>
            </a:r>
            <a:r>
              <a:rPr lang="en-US" dirty="0"/>
              <a:t> case, regarding differentiation in the national law between the rights of </a:t>
            </a:r>
            <a:r>
              <a:rPr lang="en-US" dirty="0" err="1"/>
              <a:t>legitimateandillegitimate</a:t>
            </a:r>
            <a:r>
              <a:rPr lang="en-US" dirty="0"/>
              <a:t> children to inherit, </a:t>
            </a:r>
            <a:r>
              <a:rPr lang="en-US" dirty="0" err="1"/>
              <a:t>theGovernment</a:t>
            </a:r>
            <a:r>
              <a:rPr lang="en-US" dirty="0"/>
              <a:t> referred to the traditional </a:t>
            </a:r>
            <a:r>
              <a:rPr lang="en-US" dirty="0" err="1"/>
              <a:t>familyand</a:t>
            </a:r>
            <a:r>
              <a:rPr lang="en-US" dirty="0"/>
              <a:t> maintained ‘that the </a:t>
            </a:r>
            <a:r>
              <a:rPr lang="en-US" dirty="0" err="1"/>
              <a:t>lawaims</a:t>
            </a:r>
            <a:r>
              <a:rPr lang="en-US" dirty="0"/>
              <a:t> at ensuring that family’s full development and is </a:t>
            </a:r>
            <a:r>
              <a:rPr lang="en-US" dirty="0" err="1"/>
              <a:t>therebyfounded</a:t>
            </a:r>
            <a:r>
              <a:rPr lang="en-US" dirty="0"/>
              <a:t> on </a:t>
            </a:r>
            <a:r>
              <a:rPr lang="en-US" dirty="0" err="1"/>
              <a:t>objectiveand</a:t>
            </a:r>
            <a:r>
              <a:rPr lang="en-US" dirty="0"/>
              <a:t> </a:t>
            </a:r>
            <a:r>
              <a:rPr lang="en-US" dirty="0" err="1"/>
              <a:t>reasonablegrounds</a:t>
            </a:r>
            <a:r>
              <a:rPr lang="en-US" dirty="0"/>
              <a:t> </a:t>
            </a:r>
            <a:r>
              <a:rPr lang="en-US" dirty="0" err="1"/>
              <a:t>relatingto</a:t>
            </a:r>
            <a:r>
              <a:rPr lang="en-US" dirty="0"/>
              <a:t> morals and </a:t>
            </a:r>
            <a:r>
              <a:rPr lang="en-US" dirty="0" err="1"/>
              <a:t>publicorder</a:t>
            </a:r>
            <a:r>
              <a:rPr lang="en-US" dirty="0"/>
              <a:t>’. The Court</a:t>
            </a:r>
            <a:r>
              <a:rPr lang="en-US"/>
              <a:t>, although </a:t>
            </a:r>
            <a:r>
              <a:rPr lang="en-US" dirty="0"/>
              <a:t>denouncing any form of discrimination, accepted ‘that support and </a:t>
            </a:r>
            <a:r>
              <a:rPr lang="en-US" dirty="0" err="1"/>
              <a:t>encouragementof</a:t>
            </a:r>
            <a:r>
              <a:rPr lang="en-US" dirty="0"/>
              <a:t> the traditional family is in itself legitimate or even praiseworthy.’47</a:t>
            </a:r>
            <a:endParaRPr lang="nl-NL" dirty="0"/>
          </a:p>
        </p:txBody>
      </p:sp>
    </p:spTree>
    <p:extLst>
      <p:ext uri="{BB962C8B-B14F-4D97-AF65-F5344CB8AC3E}">
        <p14:creationId xmlns:p14="http://schemas.microsoft.com/office/powerpoint/2010/main" val="2257058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55F2B6-0E63-43CB-A95E-7198CE2AFF97}"/>
              </a:ext>
            </a:extLst>
          </p:cNvPr>
          <p:cNvSpPr>
            <a:spLocks noGrp="1"/>
          </p:cNvSpPr>
          <p:nvPr>
            <p:ph type="title"/>
          </p:nvPr>
        </p:nvSpPr>
        <p:spPr/>
        <p:txBody>
          <a:bodyPr/>
          <a:lstStyle/>
          <a:p>
            <a:r>
              <a:rPr lang="nl-NL" dirty="0"/>
              <a:t>(2) </a:t>
            </a:r>
            <a:r>
              <a:rPr lang="nl-NL" dirty="0" err="1"/>
              <a:t>Legitimate</a:t>
            </a:r>
            <a:r>
              <a:rPr lang="nl-NL" dirty="0"/>
              <a:t> </a:t>
            </a:r>
            <a:r>
              <a:rPr lang="nl-NL" dirty="0" err="1"/>
              <a:t>aim</a:t>
            </a:r>
            <a:endParaRPr lang="nl-NL" dirty="0"/>
          </a:p>
        </p:txBody>
      </p:sp>
      <p:sp>
        <p:nvSpPr>
          <p:cNvPr id="3" name="Tijdelijke aanduiding voor inhoud 2">
            <a:extLst>
              <a:ext uri="{FF2B5EF4-FFF2-40B4-BE49-F238E27FC236}">
                <a16:creationId xmlns:a16="http://schemas.microsoft.com/office/drawing/2014/main" id="{C45A385F-B1C1-4611-8752-732B4D63EF27}"/>
              </a:ext>
            </a:extLst>
          </p:cNvPr>
          <p:cNvSpPr>
            <a:spLocks noGrp="1"/>
          </p:cNvSpPr>
          <p:nvPr>
            <p:ph idx="1"/>
          </p:nvPr>
        </p:nvSpPr>
        <p:spPr/>
        <p:txBody>
          <a:bodyPr>
            <a:normAutofit fontScale="85000" lnSpcReduction="20000"/>
          </a:bodyPr>
          <a:lstStyle/>
          <a:p>
            <a:r>
              <a:rPr lang="nl-NL" b="1" dirty="0"/>
              <a:t>2.3 </a:t>
            </a:r>
            <a:r>
              <a:rPr lang="nl-NL" b="1" dirty="0" err="1"/>
              <a:t>Economic</a:t>
            </a:r>
            <a:r>
              <a:rPr lang="nl-NL" b="1" dirty="0"/>
              <a:t> Well-</a:t>
            </a:r>
            <a:r>
              <a:rPr lang="nl-NL" b="1" dirty="0" err="1"/>
              <a:t>Being</a:t>
            </a:r>
            <a:r>
              <a:rPr lang="nl-NL" b="1" dirty="0"/>
              <a:t> </a:t>
            </a:r>
            <a:endParaRPr lang="nl-NL" dirty="0"/>
          </a:p>
          <a:p>
            <a:r>
              <a:rPr lang="en-US" dirty="0"/>
              <a:t>The rationale of ‘economic well-being of the country’ occurs only in Article 8 ECHR and was inserted later in the drafting process to lay down rules ‘for the powers of inspection (for example, opening letters when there is a suspicion of an attempt to export currency in breach of Exchange Control Regulations) which may be necessary in order to safeguard the economic well-being of the country.’48 The term economic well-being was consequently closely linked to the maintenance of order and the prevention of law evasion. It must be stressed that limitations on the export of currency, especially gold, had since long been part and parcel of the emergency laws of several European countries, as the export of gold might </a:t>
            </a:r>
            <a:r>
              <a:rPr lang="en-US" dirty="0" err="1"/>
              <a:t>destabilise</a:t>
            </a:r>
            <a:r>
              <a:rPr lang="en-US" dirty="0"/>
              <a:t> a country’s financial system. Not surprisingly, the major part of the early cases in which the economic well-being was accepted as a legitimate rationale for limiting the right to privacy concerned matters such as searches and seizures in dwelling houses by custom officers in relation to tax evasion, and even in these cases, both the economic well-being and the prevention of crime served as a combined legitimate aim.</a:t>
            </a:r>
            <a:endParaRPr lang="nl-NL" dirty="0"/>
          </a:p>
        </p:txBody>
      </p:sp>
    </p:spTree>
    <p:extLst>
      <p:ext uri="{BB962C8B-B14F-4D97-AF65-F5344CB8AC3E}">
        <p14:creationId xmlns:p14="http://schemas.microsoft.com/office/powerpoint/2010/main" val="3641369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35290C-4758-47DD-B14E-39C966E49215}"/>
              </a:ext>
            </a:extLst>
          </p:cNvPr>
          <p:cNvSpPr>
            <a:spLocks noGrp="1"/>
          </p:cNvSpPr>
          <p:nvPr>
            <p:ph type="title"/>
          </p:nvPr>
        </p:nvSpPr>
        <p:spPr/>
        <p:txBody>
          <a:bodyPr/>
          <a:lstStyle/>
          <a:p>
            <a:r>
              <a:rPr lang="nl-NL" dirty="0"/>
              <a:t>(2) </a:t>
            </a:r>
            <a:r>
              <a:rPr lang="nl-NL" dirty="0" err="1"/>
              <a:t>Legitimate</a:t>
            </a:r>
            <a:r>
              <a:rPr lang="nl-NL" dirty="0"/>
              <a:t> </a:t>
            </a:r>
            <a:r>
              <a:rPr lang="nl-NL" dirty="0" err="1"/>
              <a:t>aim</a:t>
            </a:r>
            <a:endParaRPr lang="nl-NL" dirty="0"/>
          </a:p>
        </p:txBody>
      </p:sp>
      <p:sp>
        <p:nvSpPr>
          <p:cNvPr id="3" name="Tijdelijke aanduiding voor inhoud 2">
            <a:extLst>
              <a:ext uri="{FF2B5EF4-FFF2-40B4-BE49-F238E27FC236}">
                <a16:creationId xmlns:a16="http://schemas.microsoft.com/office/drawing/2014/main" id="{E1D6EAFA-47E5-4686-B2F3-7817E2622027}"/>
              </a:ext>
            </a:extLst>
          </p:cNvPr>
          <p:cNvSpPr>
            <a:spLocks noGrp="1"/>
          </p:cNvSpPr>
          <p:nvPr>
            <p:ph idx="1"/>
          </p:nvPr>
        </p:nvSpPr>
        <p:spPr/>
        <p:txBody>
          <a:bodyPr>
            <a:normAutofit lnSpcReduction="10000"/>
          </a:bodyPr>
          <a:lstStyle/>
          <a:p>
            <a:r>
              <a:rPr lang="en-GB" dirty="0"/>
              <a:t>The term economic well-being was consequently closely linked to the maintenance of order and the prevention of law evasion. It must be stressed that limitations on the export of currency, especially gold, had since long been part and parcel of the emergency laws of several European countries, as the export of gold might destabilise a country's financial system. Not surprisingly, the major part of the early cases in which the economic well-being was accepted as a legitimate rationale for limiting the right to privacy concerned matters such as searches and seizures in dwelling houses by custom officers in relation to tax evasion, and even in these cases, both the economic well-being and the prevention of crime served as a combined legitimate aim</a:t>
            </a:r>
            <a:endParaRPr lang="nl-NL" dirty="0"/>
          </a:p>
        </p:txBody>
      </p:sp>
    </p:spTree>
    <p:extLst>
      <p:ext uri="{BB962C8B-B14F-4D97-AF65-F5344CB8AC3E}">
        <p14:creationId xmlns:p14="http://schemas.microsoft.com/office/powerpoint/2010/main" val="2692645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9004EF-A475-4927-8C98-DACB4E376BB4}"/>
              </a:ext>
            </a:extLst>
          </p:cNvPr>
          <p:cNvSpPr>
            <a:spLocks noGrp="1"/>
          </p:cNvSpPr>
          <p:nvPr>
            <p:ph type="title"/>
          </p:nvPr>
        </p:nvSpPr>
        <p:spPr/>
        <p:txBody>
          <a:bodyPr/>
          <a:lstStyle/>
          <a:p>
            <a:r>
              <a:rPr lang="nl-NL" dirty="0"/>
              <a:t>(2) </a:t>
            </a:r>
            <a:r>
              <a:rPr lang="nl-NL" dirty="0" err="1"/>
              <a:t>Legitimate</a:t>
            </a:r>
            <a:r>
              <a:rPr lang="nl-NL" dirty="0"/>
              <a:t> </a:t>
            </a:r>
            <a:r>
              <a:rPr lang="nl-NL" dirty="0" err="1"/>
              <a:t>aim</a:t>
            </a:r>
            <a:endParaRPr lang="nl-NL" dirty="0"/>
          </a:p>
        </p:txBody>
      </p:sp>
      <p:sp>
        <p:nvSpPr>
          <p:cNvPr id="3" name="Tijdelijke aanduiding voor inhoud 2">
            <a:extLst>
              <a:ext uri="{FF2B5EF4-FFF2-40B4-BE49-F238E27FC236}">
                <a16:creationId xmlns:a16="http://schemas.microsoft.com/office/drawing/2014/main" id="{67F790A5-BF92-4E1C-BE89-8DF1DFD934B0}"/>
              </a:ext>
            </a:extLst>
          </p:cNvPr>
          <p:cNvSpPr>
            <a:spLocks noGrp="1"/>
          </p:cNvSpPr>
          <p:nvPr>
            <p:ph idx="1"/>
          </p:nvPr>
        </p:nvSpPr>
        <p:spPr/>
        <p:txBody>
          <a:bodyPr>
            <a:normAutofit fontScale="85000" lnSpcReduction="10000"/>
          </a:bodyPr>
          <a:lstStyle/>
          <a:p>
            <a:r>
              <a:rPr lang="en-GB" dirty="0"/>
              <a:t>Gradually, however, this rationale has come to play a more significant role in the Court's jurisprudence and has acquired a wider connotation. For example, it was invoked when an applicant complained about the communication of her medical records by the clinic to the Social Insurance Office to enable that office to determine whether the conditions had been met for granting the applicant compensation for an industrial injury. Another example is the refusal of national courts to allow a person to terminate the lease on the house he owned, which aimed at the social protection of tenants and was treated in terms of the country's economic well-being.</a:t>
            </a:r>
          </a:p>
          <a:p>
            <a:r>
              <a:rPr lang="en-GB" dirty="0"/>
              <a:t>The legitimate interest of the state in regulating employment conditions in the public service as well as in the private sector is also covered from the perspective of economic well-being, notes just like general regulation in terms of demography and the occupation of houses. Subsequently, this rationale has had particular importance for three types of cases.</a:t>
            </a:r>
            <a:endParaRPr lang="nl-NL" dirty="0"/>
          </a:p>
        </p:txBody>
      </p:sp>
    </p:spTree>
    <p:extLst>
      <p:ext uri="{BB962C8B-B14F-4D97-AF65-F5344CB8AC3E}">
        <p14:creationId xmlns:p14="http://schemas.microsoft.com/office/powerpoint/2010/main" val="8586193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7D596F-ACC0-440C-9B3B-FEE9E1021428}"/>
              </a:ext>
            </a:extLst>
          </p:cNvPr>
          <p:cNvSpPr>
            <a:spLocks noGrp="1"/>
          </p:cNvSpPr>
          <p:nvPr>
            <p:ph type="title"/>
          </p:nvPr>
        </p:nvSpPr>
        <p:spPr/>
        <p:txBody>
          <a:bodyPr/>
          <a:lstStyle/>
          <a:p>
            <a:r>
              <a:rPr lang="nl-NL" dirty="0"/>
              <a:t>(2) </a:t>
            </a:r>
            <a:r>
              <a:rPr lang="nl-NL" dirty="0" err="1"/>
              <a:t>Legitimate</a:t>
            </a:r>
            <a:r>
              <a:rPr lang="nl-NL" dirty="0"/>
              <a:t> </a:t>
            </a:r>
            <a:r>
              <a:rPr lang="nl-NL" dirty="0" err="1"/>
              <a:t>aim</a:t>
            </a:r>
            <a:endParaRPr lang="nl-NL" dirty="0"/>
          </a:p>
        </p:txBody>
      </p:sp>
      <p:sp>
        <p:nvSpPr>
          <p:cNvPr id="3" name="Tijdelijke aanduiding voor inhoud 2">
            <a:extLst>
              <a:ext uri="{FF2B5EF4-FFF2-40B4-BE49-F238E27FC236}">
                <a16:creationId xmlns:a16="http://schemas.microsoft.com/office/drawing/2014/main" id="{4DC22E59-7B3E-4967-A04B-B75A4DEFAD3B}"/>
              </a:ext>
            </a:extLst>
          </p:cNvPr>
          <p:cNvSpPr>
            <a:spLocks noGrp="1"/>
          </p:cNvSpPr>
          <p:nvPr>
            <p:ph idx="1"/>
          </p:nvPr>
        </p:nvSpPr>
        <p:spPr/>
        <p:txBody>
          <a:bodyPr>
            <a:normAutofit fontScale="85000" lnSpcReduction="20000"/>
          </a:bodyPr>
          <a:lstStyle/>
          <a:p>
            <a:r>
              <a:rPr lang="en-GB" dirty="0"/>
              <a:t>First, as first accepted in the case of </a:t>
            </a:r>
            <a:r>
              <a:rPr lang="en-GB" dirty="0" err="1"/>
              <a:t>Berrehab</a:t>
            </a:r>
            <a:r>
              <a:rPr lang="en-GB" dirty="0"/>
              <a:t>, governments have a legitimate aim with regard to regulating immigration, not only if immigrants have engaged in criminal activities, but also in relation to maintaining the national level of economic prosperity. </a:t>
            </a:r>
            <a:endParaRPr lang="nl-NL" dirty="0"/>
          </a:p>
          <a:p>
            <a:r>
              <a:rPr lang="en-GB" dirty="0"/>
              <a:t>The Government considered that Mr. </a:t>
            </a:r>
            <a:r>
              <a:rPr lang="en-GB" dirty="0" err="1"/>
              <a:t>Berrehab's</a:t>
            </a:r>
            <a:r>
              <a:rPr lang="en-GB" dirty="0"/>
              <a:t> expulsion was necessary in the interests of public order, and they claimed that a balance had been very substantially achieved between the various interests involved. The Commission noted that the disputed decisions were consistent with Dutch immigration control policy and could therefore be regarded as having been taken for legitimate purposes such as the prevention of disorder and the protection of the rights and freedoms of others. The Court has reached the same conclusion. It points out, however, that the legitimate aim pursued was the preservation of the country's economic well-being within the meaning of paragraph 2 of Article 8 rather than the prevention of disorder: the Government were in fact concerned, because of the population density, to regulate the labour market.</a:t>
            </a:r>
            <a:endParaRPr lang="nl-NL" dirty="0"/>
          </a:p>
        </p:txBody>
      </p:sp>
    </p:spTree>
    <p:extLst>
      <p:ext uri="{BB962C8B-B14F-4D97-AF65-F5344CB8AC3E}">
        <p14:creationId xmlns:p14="http://schemas.microsoft.com/office/powerpoint/2010/main" val="787225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C0A2D3-DF78-4A68-9410-4E61D2C981AB}"/>
              </a:ext>
            </a:extLst>
          </p:cNvPr>
          <p:cNvSpPr>
            <a:spLocks noGrp="1"/>
          </p:cNvSpPr>
          <p:nvPr>
            <p:ph type="title"/>
          </p:nvPr>
        </p:nvSpPr>
        <p:spPr/>
        <p:txBody>
          <a:bodyPr/>
          <a:lstStyle/>
          <a:p>
            <a:r>
              <a:rPr lang="nl-NL" dirty="0"/>
              <a:t>(2) </a:t>
            </a:r>
            <a:r>
              <a:rPr lang="nl-NL" dirty="0" err="1"/>
              <a:t>Legitimate</a:t>
            </a:r>
            <a:r>
              <a:rPr lang="nl-NL" dirty="0"/>
              <a:t> </a:t>
            </a:r>
            <a:r>
              <a:rPr lang="nl-NL" dirty="0" err="1"/>
              <a:t>aim</a:t>
            </a:r>
            <a:endParaRPr lang="nl-NL" dirty="0"/>
          </a:p>
        </p:txBody>
      </p:sp>
      <p:sp>
        <p:nvSpPr>
          <p:cNvPr id="3" name="Tijdelijke aanduiding voor inhoud 2">
            <a:extLst>
              <a:ext uri="{FF2B5EF4-FFF2-40B4-BE49-F238E27FC236}">
                <a16:creationId xmlns:a16="http://schemas.microsoft.com/office/drawing/2014/main" id="{AC91403A-D354-4025-BED4-86D31FD93F27}"/>
              </a:ext>
            </a:extLst>
          </p:cNvPr>
          <p:cNvSpPr>
            <a:spLocks noGrp="1"/>
          </p:cNvSpPr>
          <p:nvPr>
            <p:ph idx="1"/>
          </p:nvPr>
        </p:nvSpPr>
        <p:spPr/>
        <p:txBody>
          <a:bodyPr>
            <a:normAutofit lnSpcReduction="10000"/>
          </a:bodyPr>
          <a:lstStyle/>
          <a:p>
            <a:r>
              <a:rPr lang="en-GB" dirty="0"/>
              <a:t>Second, economic concerns are often invoked in cases regarding a healthy living environment, for example in relation to sleep deprivation due to night flights of nearby airports or the diminished quality of life caused by smog from factories in the vicinity of a living area. The Court has held, inter alia, that ‘the existence of large international airports, even in densely populated urban areas, and the increasing use of jet aircraft have without question become necessary in the interests of a country's economic well-being and that ‘the continuing operation of the steel plant in question contributed to the economic system of the Vologda region and, to that extent, served a legitimate aim within the meaning of paragraph 2 of Article 8 of the Convention'.</a:t>
            </a:r>
            <a:endParaRPr lang="nl-NL" dirty="0"/>
          </a:p>
        </p:txBody>
      </p:sp>
    </p:spTree>
    <p:extLst>
      <p:ext uri="{BB962C8B-B14F-4D97-AF65-F5344CB8AC3E}">
        <p14:creationId xmlns:p14="http://schemas.microsoft.com/office/powerpoint/2010/main" val="4231253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ACC42-9471-439F-9B59-25546A47198B}"/>
              </a:ext>
            </a:extLst>
          </p:cNvPr>
          <p:cNvSpPr>
            <a:spLocks noGrp="1"/>
          </p:cNvSpPr>
          <p:nvPr>
            <p:ph type="title"/>
          </p:nvPr>
        </p:nvSpPr>
        <p:spPr/>
        <p:txBody>
          <a:bodyPr/>
          <a:lstStyle/>
          <a:p>
            <a:r>
              <a:rPr lang="nl-NL" dirty="0"/>
              <a:t>(2) </a:t>
            </a:r>
            <a:r>
              <a:rPr lang="nl-NL" dirty="0" err="1"/>
              <a:t>Legitimate</a:t>
            </a:r>
            <a:r>
              <a:rPr lang="nl-NL" dirty="0"/>
              <a:t> </a:t>
            </a:r>
            <a:r>
              <a:rPr lang="nl-NL" dirty="0" err="1"/>
              <a:t>aim</a:t>
            </a:r>
            <a:endParaRPr lang="nl-NL" dirty="0"/>
          </a:p>
        </p:txBody>
      </p:sp>
      <p:sp>
        <p:nvSpPr>
          <p:cNvPr id="3" name="Tijdelijke aanduiding voor inhoud 2">
            <a:extLst>
              <a:ext uri="{FF2B5EF4-FFF2-40B4-BE49-F238E27FC236}">
                <a16:creationId xmlns:a16="http://schemas.microsoft.com/office/drawing/2014/main" id="{8BFB37BB-6819-4507-95AB-DCA7210F243F}"/>
              </a:ext>
            </a:extLst>
          </p:cNvPr>
          <p:cNvSpPr>
            <a:spLocks noGrp="1"/>
          </p:cNvSpPr>
          <p:nvPr>
            <p:ph idx="1"/>
          </p:nvPr>
        </p:nvSpPr>
        <p:spPr/>
        <p:txBody>
          <a:bodyPr>
            <a:normAutofit fontScale="85000" lnSpcReduction="20000"/>
          </a:bodyPr>
          <a:lstStyle/>
          <a:p>
            <a:r>
              <a:rPr lang="en-GB" dirty="0"/>
              <a:t>Finally, a substantial part of the cases before the Court concerning the right to privacy regards positive obligations of the state. In such cases, it has adopted as a general rule that a fair balance has to be struck between the competing interests of the individual and of the community as a whole. The general interest often relates to the public expenditure associated with ensuring the positive obligations. For example, in the cases of Rees (1986), </a:t>
            </a:r>
            <a:r>
              <a:rPr lang="en-GB" dirty="0" err="1"/>
              <a:t>Cossey</a:t>
            </a:r>
            <a:r>
              <a:rPr lang="en-GB" dirty="0"/>
              <a:t> (1990), and Sheffield and Horsham (1998), all against the UK, the Court denied the claims of transsexuals regarding the legal recognition of their newly adopted gender by the national government, not only because of the moral concerns involved but also because it found that what the applicants actually seemed to want is for the government: </a:t>
            </a:r>
            <a:endParaRPr lang="nl-NL" dirty="0"/>
          </a:p>
          <a:p>
            <a:r>
              <a:rPr lang="en-GB" dirty="0"/>
              <a:t>to establish a type of documentation showing, and constituting proof of, current civil status. The introduction of such a system has not hitherto been considered necessary in the United Kingdom. It would have important administrative consequences and would impose new duties on the rest of the population.</a:t>
            </a:r>
            <a:endParaRPr lang="nl-NL" dirty="0"/>
          </a:p>
        </p:txBody>
      </p:sp>
    </p:spTree>
    <p:extLst>
      <p:ext uri="{BB962C8B-B14F-4D97-AF65-F5344CB8AC3E}">
        <p14:creationId xmlns:p14="http://schemas.microsoft.com/office/powerpoint/2010/main" val="3193501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E8FF9-7ACA-4633-B903-DE84DE61C1C3}"/>
              </a:ext>
            </a:extLst>
          </p:cNvPr>
          <p:cNvSpPr>
            <a:spLocks noGrp="1"/>
          </p:cNvSpPr>
          <p:nvPr>
            <p:ph type="title"/>
          </p:nvPr>
        </p:nvSpPr>
        <p:spPr/>
        <p:txBody>
          <a:bodyPr/>
          <a:lstStyle/>
          <a:p>
            <a:r>
              <a:rPr lang="nl-NL" dirty="0"/>
              <a:t>(2) </a:t>
            </a:r>
            <a:r>
              <a:rPr lang="nl-NL" dirty="0" err="1"/>
              <a:t>Legitimate</a:t>
            </a:r>
            <a:r>
              <a:rPr lang="nl-NL" dirty="0"/>
              <a:t> </a:t>
            </a:r>
            <a:r>
              <a:rPr lang="nl-NL" dirty="0" err="1"/>
              <a:t>aim</a:t>
            </a:r>
            <a:endParaRPr lang="nl-NL" dirty="0"/>
          </a:p>
        </p:txBody>
      </p:sp>
      <p:sp>
        <p:nvSpPr>
          <p:cNvPr id="3" name="Tijdelijke aanduiding voor inhoud 2">
            <a:extLst>
              <a:ext uri="{FF2B5EF4-FFF2-40B4-BE49-F238E27FC236}">
                <a16:creationId xmlns:a16="http://schemas.microsoft.com/office/drawing/2014/main" id="{85E2FB6F-00BA-417D-8309-FCB9FC53D669}"/>
              </a:ext>
            </a:extLst>
          </p:cNvPr>
          <p:cNvSpPr>
            <a:spLocks noGrp="1"/>
          </p:cNvSpPr>
          <p:nvPr>
            <p:ph idx="1"/>
          </p:nvPr>
        </p:nvSpPr>
        <p:spPr/>
        <p:txBody>
          <a:bodyPr/>
          <a:lstStyle/>
          <a:p>
            <a:r>
              <a:rPr lang="en-GB" dirty="0"/>
              <a:t>In the intermediate case of B. v. France (1992), however, the Court reached a different conclusion, not because dissimilar moral standards prevailed in France or because the Court had changed its attitude towards transsexuality, but because France's administrative system differed from the British system. In the French model, birth certificates ‘were intended to be updated throughout the life of the person concerned, so that it would be perfectly possible to insert a reference to a judgment ordering the amendment of the original sex recorded'. As the administrative burden was significantly lower and the applicant did not ask for a comprehensive change of the legal system, a positive obligation was accepted by the Court.</a:t>
            </a:r>
            <a:endParaRPr lang="nl-NL" dirty="0"/>
          </a:p>
        </p:txBody>
      </p:sp>
    </p:spTree>
    <p:extLst>
      <p:ext uri="{BB962C8B-B14F-4D97-AF65-F5344CB8AC3E}">
        <p14:creationId xmlns:p14="http://schemas.microsoft.com/office/powerpoint/2010/main" val="3703978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E8F83F-2CCB-4153-ACFD-16A61B985D15}"/>
              </a:ext>
            </a:extLst>
          </p:cNvPr>
          <p:cNvSpPr>
            <a:spLocks noGrp="1"/>
          </p:cNvSpPr>
          <p:nvPr>
            <p:ph type="title"/>
          </p:nvPr>
        </p:nvSpPr>
        <p:spPr/>
        <p:txBody>
          <a:bodyPr/>
          <a:lstStyle/>
          <a:p>
            <a:r>
              <a:rPr lang="nl-NL" dirty="0"/>
              <a:t>(3) Break</a:t>
            </a:r>
          </a:p>
        </p:txBody>
      </p:sp>
      <p:pic>
        <p:nvPicPr>
          <p:cNvPr id="5" name="Tijdelijke aanduiding voor inhoud 4">
            <a:extLst>
              <a:ext uri="{FF2B5EF4-FFF2-40B4-BE49-F238E27FC236}">
                <a16:creationId xmlns:a16="http://schemas.microsoft.com/office/drawing/2014/main" id="{6F614591-9682-4229-84AE-1010A2082F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8484" y="1690688"/>
            <a:ext cx="5095031" cy="4217004"/>
          </a:xfrm>
        </p:spPr>
      </p:pic>
    </p:spTree>
    <p:extLst>
      <p:ext uri="{BB962C8B-B14F-4D97-AF65-F5344CB8AC3E}">
        <p14:creationId xmlns:p14="http://schemas.microsoft.com/office/powerpoint/2010/main" val="1868917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FBB2E1-A5F3-40D0-8653-7FB9C5ACEEAF}"/>
              </a:ext>
            </a:extLst>
          </p:cNvPr>
          <p:cNvSpPr>
            <a:spLocks noGrp="1"/>
          </p:cNvSpPr>
          <p:nvPr>
            <p:ph type="title"/>
          </p:nvPr>
        </p:nvSpPr>
        <p:spPr/>
        <p:txBody>
          <a:bodyPr/>
          <a:lstStyle/>
          <a:p>
            <a:r>
              <a:rPr lang="nl-NL" dirty="0" err="1"/>
              <a:t>This</a:t>
            </a:r>
            <a:r>
              <a:rPr lang="nl-NL" dirty="0"/>
              <a:t> week</a:t>
            </a:r>
          </a:p>
        </p:txBody>
      </p:sp>
      <p:sp>
        <p:nvSpPr>
          <p:cNvPr id="3" name="Tijdelijke aanduiding voor inhoud 2">
            <a:extLst>
              <a:ext uri="{FF2B5EF4-FFF2-40B4-BE49-F238E27FC236}">
                <a16:creationId xmlns:a16="http://schemas.microsoft.com/office/drawing/2014/main" id="{7DA9524E-D61F-4821-B675-8DEA0F1025CD}"/>
              </a:ext>
            </a:extLst>
          </p:cNvPr>
          <p:cNvSpPr>
            <a:spLocks noGrp="1"/>
          </p:cNvSpPr>
          <p:nvPr>
            <p:ph idx="1"/>
          </p:nvPr>
        </p:nvSpPr>
        <p:spPr/>
        <p:txBody>
          <a:bodyPr/>
          <a:lstStyle/>
          <a:p>
            <a:r>
              <a:rPr lang="nl-NL" dirty="0"/>
              <a:t>Three step test in </a:t>
            </a:r>
            <a:r>
              <a:rPr lang="nl-NL" dirty="0" err="1"/>
              <a:t>Article</a:t>
            </a:r>
            <a:r>
              <a:rPr lang="nl-NL" dirty="0"/>
              <a:t> 8 ECHR</a:t>
            </a:r>
          </a:p>
          <a:p>
            <a:r>
              <a:rPr lang="nl-NL" dirty="0" err="1"/>
              <a:t>Article</a:t>
            </a:r>
            <a:r>
              <a:rPr lang="nl-NL" dirty="0"/>
              <a:t> 8 ECHR is a </a:t>
            </a:r>
            <a:r>
              <a:rPr lang="nl-NL" dirty="0" err="1"/>
              <a:t>so</a:t>
            </a:r>
            <a:r>
              <a:rPr lang="nl-NL" dirty="0"/>
              <a:t> </a:t>
            </a:r>
            <a:r>
              <a:rPr lang="nl-NL" dirty="0" err="1"/>
              <a:t>called</a:t>
            </a:r>
            <a:r>
              <a:rPr lang="nl-NL" dirty="0"/>
              <a:t> </a:t>
            </a:r>
            <a:r>
              <a:rPr lang="nl-NL" dirty="0" err="1"/>
              <a:t>qualified</a:t>
            </a:r>
            <a:r>
              <a:rPr lang="nl-NL" dirty="0"/>
              <a:t> right</a:t>
            </a:r>
          </a:p>
        </p:txBody>
      </p:sp>
    </p:spTree>
    <p:extLst>
      <p:ext uri="{BB962C8B-B14F-4D97-AF65-F5344CB8AC3E}">
        <p14:creationId xmlns:p14="http://schemas.microsoft.com/office/powerpoint/2010/main" val="42206536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762673-11E5-4AE7-B307-B37EC0E3486B}"/>
              </a:ext>
            </a:extLst>
          </p:cNvPr>
          <p:cNvSpPr>
            <a:spLocks noGrp="1"/>
          </p:cNvSpPr>
          <p:nvPr>
            <p:ph type="title"/>
          </p:nvPr>
        </p:nvSpPr>
        <p:spPr/>
        <p:txBody>
          <a:bodyPr/>
          <a:lstStyle/>
          <a:p>
            <a:r>
              <a:rPr lang="nl-NL" dirty="0"/>
              <a:t>(4) The Common interest</a:t>
            </a:r>
          </a:p>
        </p:txBody>
      </p:sp>
      <p:sp>
        <p:nvSpPr>
          <p:cNvPr id="3" name="Tijdelijke aanduiding voor inhoud 2">
            <a:extLst>
              <a:ext uri="{FF2B5EF4-FFF2-40B4-BE49-F238E27FC236}">
                <a16:creationId xmlns:a16="http://schemas.microsoft.com/office/drawing/2014/main" id="{7FF64E43-DC05-44EE-B22D-725FC901A4C4}"/>
              </a:ext>
            </a:extLst>
          </p:cNvPr>
          <p:cNvSpPr>
            <a:spLocks noGrp="1"/>
          </p:cNvSpPr>
          <p:nvPr>
            <p:ph idx="1"/>
          </p:nvPr>
        </p:nvSpPr>
        <p:spPr/>
        <p:txBody>
          <a:bodyPr>
            <a:normAutofit fontScale="92500" lnSpcReduction="10000"/>
          </a:bodyPr>
          <a:lstStyle/>
          <a:p>
            <a:r>
              <a:rPr lang="en-GB" dirty="0"/>
              <a:t>When applying the ‘necessary in a democratic society’ test to Article 8 ECHR, the Court has accepted three main rationales for limiting the right to privacy: security, morality, and economic well-being. Next, it assesses whether a particular interference has been necessary by determining the general interest involved with the infringement. The Court has adopted as a rule that whilst the adjective ‘necessary’ is not synonymous with ‘indispensable’, neither does it have the flexibility of such expressions as ‘admissible’, ‘ordinary’, ‘useful’, ‘reasonable’, or ‘desirable’. Rather, there must be a ‘pressing social need’. The questions remain: how this concept should be interpreted, who should determine whether such pressing social need exists, and which method should be adopted for determining the necessity of legal regulations, policies, or actions by the state?</a:t>
            </a:r>
            <a:endParaRPr lang="nl-NL" dirty="0"/>
          </a:p>
          <a:p>
            <a:endParaRPr lang="nl-NL" dirty="0"/>
          </a:p>
        </p:txBody>
      </p:sp>
    </p:spTree>
    <p:extLst>
      <p:ext uri="{BB962C8B-B14F-4D97-AF65-F5344CB8AC3E}">
        <p14:creationId xmlns:p14="http://schemas.microsoft.com/office/powerpoint/2010/main" val="1102539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56D8C8-E922-4C58-98C4-503C649B58A8}"/>
              </a:ext>
            </a:extLst>
          </p:cNvPr>
          <p:cNvSpPr>
            <a:spLocks noGrp="1"/>
          </p:cNvSpPr>
          <p:nvPr>
            <p:ph type="title"/>
          </p:nvPr>
        </p:nvSpPr>
        <p:spPr/>
        <p:txBody>
          <a:bodyPr/>
          <a:lstStyle/>
          <a:p>
            <a:r>
              <a:rPr lang="nl-NL" dirty="0"/>
              <a:t>(4) The Common interest</a:t>
            </a:r>
          </a:p>
        </p:txBody>
      </p:sp>
      <p:sp>
        <p:nvSpPr>
          <p:cNvPr id="3" name="Tijdelijke aanduiding voor inhoud 2">
            <a:extLst>
              <a:ext uri="{FF2B5EF4-FFF2-40B4-BE49-F238E27FC236}">
                <a16:creationId xmlns:a16="http://schemas.microsoft.com/office/drawing/2014/main" id="{B008BA12-153B-4C5E-A320-1A1301ED641C}"/>
              </a:ext>
            </a:extLst>
          </p:cNvPr>
          <p:cNvSpPr>
            <a:spLocks noGrp="1"/>
          </p:cNvSpPr>
          <p:nvPr>
            <p:ph idx="1"/>
          </p:nvPr>
        </p:nvSpPr>
        <p:spPr/>
        <p:txBody>
          <a:bodyPr>
            <a:normAutofit fontScale="92500"/>
          </a:bodyPr>
          <a:lstStyle/>
          <a:p>
            <a:r>
              <a:rPr lang="en-GB" dirty="0"/>
              <a:t>It should be noted that the Convention does not lay down any given manner for a national government to ensure effective implementation of the Convention within its internal law. Rather, the choice as to the most appropriate means of achieving this is essentially a matter for the domestic authorities. States enjoy a ‘margin of appreciation’ in implementing legal safeguards, in assessing the need for an interference with fundamental rights, and in determining the most suitable manner to pursue legitimate aims. Still, this margin is not unlimited and it is subjected to European supervision. This section describes how the Court views its task in relation to the three aforementioned rationales and the common interest involved when determining the necessity of a particular infringement.</a:t>
            </a:r>
            <a:endParaRPr lang="nl-NL" dirty="0"/>
          </a:p>
        </p:txBody>
      </p:sp>
    </p:spTree>
    <p:extLst>
      <p:ext uri="{BB962C8B-B14F-4D97-AF65-F5344CB8AC3E}">
        <p14:creationId xmlns:p14="http://schemas.microsoft.com/office/powerpoint/2010/main" val="3666786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A9A20A-EBDE-49FE-8B59-17DBFCAA71D2}"/>
              </a:ext>
            </a:extLst>
          </p:cNvPr>
          <p:cNvSpPr>
            <a:spLocks noGrp="1"/>
          </p:cNvSpPr>
          <p:nvPr>
            <p:ph type="title"/>
          </p:nvPr>
        </p:nvSpPr>
        <p:spPr/>
        <p:txBody>
          <a:bodyPr/>
          <a:lstStyle/>
          <a:p>
            <a:r>
              <a:rPr lang="nl-NL" dirty="0"/>
              <a:t>(4) The Common interest</a:t>
            </a:r>
          </a:p>
        </p:txBody>
      </p:sp>
      <p:sp>
        <p:nvSpPr>
          <p:cNvPr id="3" name="Tijdelijke aanduiding voor inhoud 2">
            <a:extLst>
              <a:ext uri="{FF2B5EF4-FFF2-40B4-BE49-F238E27FC236}">
                <a16:creationId xmlns:a16="http://schemas.microsoft.com/office/drawing/2014/main" id="{ECD4112C-4FBF-4A4A-B26B-12A0FA066520}"/>
              </a:ext>
            </a:extLst>
          </p:cNvPr>
          <p:cNvSpPr>
            <a:spLocks noGrp="1"/>
          </p:cNvSpPr>
          <p:nvPr>
            <p:ph idx="1"/>
          </p:nvPr>
        </p:nvSpPr>
        <p:spPr/>
        <p:txBody>
          <a:bodyPr>
            <a:normAutofit fontScale="92500" lnSpcReduction="20000"/>
          </a:bodyPr>
          <a:lstStyle/>
          <a:p>
            <a:r>
              <a:rPr lang="en-GB" dirty="0"/>
              <a:t>3.1. Security</a:t>
            </a:r>
            <a:endParaRPr lang="nl-NL" dirty="0"/>
          </a:p>
          <a:p>
            <a:r>
              <a:rPr lang="en-GB" dirty="0"/>
              <a:t>Maintaining order and ensuring public safety are the raison </a:t>
            </a:r>
            <a:r>
              <a:rPr lang="en-GB" dirty="0" err="1"/>
              <a:t>d'etre</a:t>
            </a:r>
            <a:r>
              <a:rPr lang="en-GB" dirty="0"/>
              <a:t> of the state. Not surprisingly, the ‘margin of appreciation’ doctrine was first coined in cases that regarded the state of emergency (Article 15 ECHR), on which the Court has held that it falls to each state to determine whether the life of the nation is threatened by a public emergency and, if so, to what extent far-reaching measures would be justifiable as attempts to overcome the emergency. Moreover, the Court has accepted that by reason of their direct and continuous contact with the pressing needs of the moment, the national authorities essentially have a better position than the international judge to decide both on the presence of such an emergency and on the nature and scope of derogations necessary to avert it. Although states do not enjoy unlimited freedom, their discretion in this respect is particularly wide.</a:t>
            </a:r>
            <a:endParaRPr lang="nl-NL" dirty="0"/>
          </a:p>
        </p:txBody>
      </p:sp>
    </p:spTree>
    <p:extLst>
      <p:ext uri="{BB962C8B-B14F-4D97-AF65-F5344CB8AC3E}">
        <p14:creationId xmlns:p14="http://schemas.microsoft.com/office/powerpoint/2010/main" val="465482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175CC-B62D-4594-A689-6622ADD29B1A}"/>
              </a:ext>
            </a:extLst>
          </p:cNvPr>
          <p:cNvSpPr>
            <a:spLocks noGrp="1"/>
          </p:cNvSpPr>
          <p:nvPr>
            <p:ph type="title"/>
          </p:nvPr>
        </p:nvSpPr>
        <p:spPr/>
        <p:txBody>
          <a:bodyPr/>
          <a:lstStyle/>
          <a:p>
            <a:r>
              <a:rPr lang="nl-NL" dirty="0"/>
              <a:t>(4) The Common interest</a:t>
            </a:r>
          </a:p>
        </p:txBody>
      </p:sp>
      <p:sp>
        <p:nvSpPr>
          <p:cNvPr id="3" name="Tijdelijke aanduiding voor inhoud 2">
            <a:extLst>
              <a:ext uri="{FF2B5EF4-FFF2-40B4-BE49-F238E27FC236}">
                <a16:creationId xmlns:a16="http://schemas.microsoft.com/office/drawing/2014/main" id="{D732C85A-B3C3-446B-85C0-072779AE4258}"/>
              </a:ext>
            </a:extLst>
          </p:cNvPr>
          <p:cNvSpPr>
            <a:spLocks noGrp="1"/>
          </p:cNvSpPr>
          <p:nvPr>
            <p:ph idx="1"/>
          </p:nvPr>
        </p:nvSpPr>
        <p:spPr/>
        <p:txBody>
          <a:bodyPr>
            <a:normAutofit lnSpcReduction="10000"/>
          </a:bodyPr>
          <a:lstStyle/>
          <a:p>
            <a:r>
              <a:rPr lang="en-GB" dirty="0"/>
              <a:t>This wide margin of appreciation is usually also granted in cases in which – under Article 8 – the rationale of ‘national security’ is invoked; for example, when democratic societies are threatened by highly sophisticated forms of espionage or by terrorism, necessitating that the State is able, in order to effectively counter such threats, to undertake the secret surveillance of subversive elements operating within its jurisdiction. </a:t>
            </a:r>
            <a:endParaRPr lang="nl-NL" dirty="0"/>
          </a:p>
          <a:p>
            <a:r>
              <a:rPr lang="en-GB" dirty="0"/>
              <a:t>In these circumstances, the Court accepts that the margin of appreciation available to the respondent State in assessing the pressing social need in the present case, and in particular in choosing the means for achieving the legitimate aim of protecting national security, was a wide one.</a:t>
            </a:r>
            <a:endParaRPr lang="nl-NL" dirty="0"/>
          </a:p>
        </p:txBody>
      </p:sp>
    </p:spTree>
    <p:extLst>
      <p:ext uri="{BB962C8B-B14F-4D97-AF65-F5344CB8AC3E}">
        <p14:creationId xmlns:p14="http://schemas.microsoft.com/office/powerpoint/2010/main" val="50728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872422-5558-4E59-8DF4-47C26E6A7A9C}"/>
              </a:ext>
            </a:extLst>
          </p:cNvPr>
          <p:cNvSpPr>
            <a:spLocks noGrp="1"/>
          </p:cNvSpPr>
          <p:nvPr>
            <p:ph type="title"/>
          </p:nvPr>
        </p:nvSpPr>
        <p:spPr/>
        <p:txBody>
          <a:bodyPr/>
          <a:lstStyle/>
          <a:p>
            <a:r>
              <a:rPr lang="nl-NL" dirty="0"/>
              <a:t>(4) The Common interest</a:t>
            </a:r>
          </a:p>
        </p:txBody>
      </p:sp>
      <p:sp>
        <p:nvSpPr>
          <p:cNvPr id="3" name="Tijdelijke aanduiding voor inhoud 2">
            <a:extLst>
              <a:ext uri="{FF2B5EF4-FFF2-40B4-BE49-F238E27FC236}">
                <a16:creationId xmlns:a16="http://schemas.microsoft.com/office/drawing/2014/main" id="{E6F405E7-7117-4198-9D11-7541BB2618DE}"/>
              </a:ext>
            </a:extLst>
          </p:cNvPr>
          <p:cNvSpPr>
            <a:spLocks noGrp="1"/>
          </p:cNvSpPr>
          <p:nvPr>
            <p:ph idx="1"/>
          </p:nvPr>
        </p:nvSpPr>
        <p:spPr/>
        <p:txBody>
          <a:bodyPr/>
          <a:lstStyle/>
          <a:p>
            <a:r>
              <a:rPr lang="en-GB" dirty="0"/>
              <a:t>A certain margin of appreciation also exists in relation to the regulation of the military, with regard to combatting terrorism, when assessing the necessity and proportionality of curtailing the rights of prisoners – as imprisonment pre-eminently has the aim of curtailing the rights and freedoms of a criminal as part of his conviction – and in relation to immigration policies, since it is the state's prerogative to control the entry of aliens into its territory and their residence there. The Convention does not guarantee the right of an alien to enter or to reside in a particular country and, in pursuance of their task of maintaining public order, Contracting States have the power to expel an alien convicted of criminal offences.</a:t>
            </a:r>
            <a:endParaRPr lang="nl-NL" dirty="0"/>
          </a:p>
        </p:txBody>
      </p:sp>
    </p:spTree>
    <p:extLst>
      <p:ext uri="{BB962C8B-B14F-4D97-AF65-F5344CB8AC3E}">
        <p14:creationId xmlns:p14="http://schemas.microsoft.com/office/powerpoint/2010/main" val="2419190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89DFB-8D24-4170-9FB0-6EA14626D2B2}"/>
              </a:ext>
            </a:extLst>
          </p:cNvPr>
          <p:cNvSpPr>
            <a:spLocks noGrp="1"/>
          </p:cNvSpPr>
          <p:nvPr>
            <p:ph type="title"/>
          </p:nvPr>
        </p:nvSpPr>
        <p:spPr/>
        <p:txBody>
          <a:bodyPr/>
          <a:lstStyle/>
          <a:p>
            <a:r>
              <a:rPr lang="nl-NL" dirty="0"/>
              <a:t>(4) The Common interest</a:t>
            </a:r>
          </a:p>
        </p:txBody>
      </p:sp>
      <p:sp>
        <p:nvSpPr>
          <p:cNvPr id="3" name="Tijdelijke aanduiding voor inhoud 2">
            <a:extLst>
              <a:ext uri="{FF2B5EF4-FFF2-40B4-BE49-F238E27FC236}">
                <a16:creationId xmlns:a16="http://schemas.microsoft.com/office/drawing/2014/main" id="{59299321-EC43-44A4-ADE3-BA284C2435DF}"/>
              </a:ext>
            </a:extLst>
          </p:cNvPr>
          <p:cNvSpPr>
            <a:spLocks noGrp="1"/>
          </p:cNvSpPr>
          <p:nvPr>
            <p:ph idx="1"/>
          </p:nvPr>
        </p:nvSpPr>
        <p:spPr/>
        <p:txBody>
          <a:bodyPr>
            <a:normAutofit fontScale="92500" lnSpcReduction="20000"/>
          </a:bodyPr>
          <a:lstStyle/>
          <a:p>
            <a:r>
              <a:rPr lang="en-GB" dirty="0"/>
              <a:t>Still, in most cases in which the rationale of security is invoked, the margin of appreciation is not particularly wide. There is no special discretion of states with respect to house searches, wiretaps in ordinary criminal proceedings, and other more common privacy infringements. Consequently, the margin of appreciation with regard to maintaining security under Article 8 ECHR seems dependent on the term and circumstances of the case relied on by the state, as the Court generally grants a wider discretion where national security is involved than in relation to, for example, preventing petty theft. However, the Court never assesses in detail the width of the common interest involved, but rather seems to use a rule of thumb. Consequently, in most cases the Court accepts a normal margin of appreciation, but in those cases in which the national security or another particularly weighty interest is at stake, the ECtHR will accord a wide discretion to national governments. This is a gradual line, dependent on the relative importance of the matter.</a:t>
            </a:r>
            <a:endParaRPr lang="nl-NL" dirty="0"/>
          </a:p>
          <a:p>
            <a:endParaRPr lang="nl-NL" dirty="0"/>
          </a:p>
        </p:txBody>
      </p:sp>
    </p:spTree>
    <p:extLst>
      <p:ext uri="{BB962C8B-B14F-4D97-AF65-F5344CB8AC3E}">
        <p14:creationId xmlns:p14="http://schemas.microsoft.com/office/powerpoint/2010/main" val="2264700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BD053C-F21F-4787-8262-6FE1368CA075}"/>
              </a:ext>
            </a:extLst>
          </p:cNvPr>
          <p:cNvSpPr>
            <a:spLocks noGrp="1"/>
          </p:cNvSpPr>
          <p:nvPr>
            <p:ph type="title"/>
          </p:nvPr>
        </p:nvSpPr>
        <p:spPr/>
        <p:txBody>
          <a:bodyPr/>
          <a:lstStyle/>
          <a:p>
            <a:r>
              <a:rPr lang="nl-NL" dirty="0"/>
              <a:t>(4) The Common interest</a:t>
            </a:r>
          </a:p>
        </p:txBody>
      </p:sp>
      <p:sp>
        <p:nvSpPr>
          <p:cNvPr id="3" name="Tijdelijke aanduiding voor inhoud 2">
            <a:extLst>
              <a:ext uri="{FF2B5EF4-FFF2-40B4-BE49-F238E27FC236}">
                <a16:creationId xmlns:a16="http://schemas.microsoft.com/office/drawing/2014/main" id="{B0B2B4D5-068A-468B-AFE5-8AF3F8C5F676}"/>
              </a:ext>
            </a:extLst>
          </p:cNvPr>
          <p:cNvSpPr>
            <a:spLocks noGrp="1"/>
          </p:cNvSpPr>
          <p:nvPr>
            <p:ph idx="1"/>
          </p:nvPr>
        </p:nvSpPr>
        <p:spPr/>
        <p:txBody>
          <a:bodyPr>
            <a:normAutofit fontScale="85000" lnSpcReduction="20000"/>
          </a:bodyPr>
          <a:lstStyle/>
          <a:p>
            <a:r>
              <a:rPr lang="en-GB" dirty="0"/>
              <a:t>3.2. Morality</a:t>
            </a:r>
            <a:endParaRPr lang="nl-NL" dirty="0"/>
          </a:p>
          <a:p>
            <a:r>
              <a:rPr lang="en-GB" dirty="0"/>
              <a:t>The ‘necessary in a democratic society’ test is obviously difficult to apply with regard to moral-based legislation. To determine what is ‘morally necessary’, the Court adopts a sophisticated approach. First, it usually grants a wide margin of appreciation to national governments when assessing the moral and cultural sentiments in their countries. Although the ‘margin of appreciation’ doctrine was first developed in relation to the state of emergency, it was only with regard to cases that concerned the protection of societal morals that it gained significance for the Convention as a whole. As a principle, the Court has accepted that by: </a:t>
            </a:r>
            <a:endParaRPr lang="nl-NL" dirty="0"/>
          </a:p>
          <a:p>
            <a:r>
              <a:rPr lang="en-GB" dirty="0"/>
              <a:t>reason of their direct and continuous contact with the vital forces of their countries, the State authorities are, in principle, in a better position than the international judge to give an opinion, not only on the ‘exact content of the requirements of morals’ in their country, but also on the necessity of a restriction intended to meet them.</a:t>
            </a:r>
            <a:endParaRPr lang="nl-NL" dirty="0"/>
          </a:p>
        </p:txBody>
      </p:sp>
    </p:spTree>
    <p:extLst>
      <p:ext uri="{BB962C8B-B14F-4D97-AF65-F5344CB8AC3E}">
        <p14:creationId xmlns:p14="http://schemas.microsoft.com/office/powerpoint/2010/main" val="34174146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2D210-33D2-438D-92B7-C640F507A78C}"/>
              </a:ext>
            </a:extLst>
          </p:cNvPr>
          <p:cNvSpPr>
            <a:spLocks noGrp="1"/>
          </p:cNvSpPr>
          <p:nvPr>
            <p:ph type="title"/>
          </p:nvPr>
        </p:nvSpPr>
        <p:spPr/>
        <p:txBody>
          <a:bodyPr/>
          <a:lstStyle/>
          <a:p>
            <a:r>
              <a:rPr lang="nl-NL" dirty="0"/>
              <a:t>(4) The Common interest</a:t>
            </a:r>
          </a:p>
        </p:txBody>
      </p:sp>
      <p:sp>
        <p:nvSpPr>
          <p:cNvPr id="3" name="Tijdelijke aanduiding voor inhoud 2">
            <a:extLst>
              <a:ext uri="{FF2B5EF4-FFF2-40B4-BE49-F238E27FC236}">
                <a16:creationId xmlns:a16="http://schemas.microsoft.com/office/drawing/2014/main" id="{F5EDA0CB-8145-4462-B805-C1C71447B0BA}"/>
              </a:ext>
            </a:extLst>
          </p:cNvPr>
          <p:cNvSpPr>
            <a:spLocks noGrp="1"/>
          </p:cNvSpPr>
          <p:nvPr>
            <p:ph idx="1"/>
          </p:nvPr>
        </p:nvSpPr>
        <p:spPr/>
        <p:txBody>
          <a:bodyPr>
            <a:normAutofit fontScale="92500" lnSpcReduction="10000"/>
          </a:bodyPr>
          <a:lstStyle/>
          <a:p>
            <a:r>
              <a:rPr lang="en-GB" dirty="0"/>
              <a:t>Furthermore, it has held that the scope of the margin of appreciation depends on the rationale invoked by the government to legitimise the policy or legal regulation and that it is especially wide when states rely on the protection of societal morals. The Court has adopted a wide margin of appreciation in a range of matters with implications for cultural, moral, and ethical concerns, for instance those concerning the rights and freedoms of homosexuals and transsexuals, the protection of the traditional family, and medical issues. Not only may national sentiments influence what is perceived as ‘morally necessary’, but a state may also differentiate its legislation according to specific local standards. In Dudgeon, for example, the British government adopted an especially strict regime in Northern Ireland, which the Court found legitimate. </a:t>
            </a:r>
            <a:endParaRPr lang="nl-NL" dirty="0"/>
          </a:p>
        </p:txBody>
      </p:sp>
    </p:spTree>
    <p:extLst>
      <p:ext uri="{BB962C8B-B14F-4D97-AF65-F5344CB8AC3E}">
        <p14:creationId xmlns:p14="http://schemas.microsoft.com/office/powerpoint/2010/main" val="327197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D4E7A3-4286-4E50-B040-9B273A98BD5F}"/>
              </a:ext>
            </a:extLst>
          </p:cNvPr>
          <p:cNvSpPr>
            <a:spLocks noGrp="1"/>
          </p:cNvSpPr>
          <p:nvPr>
            <p:ph type="title"/>
          </p:nvPr>
        </p:nvSpPr>
        <p:spPr/>
        <p:txBody>
          <a:bodyPr/>
          <a:lstStyle/>
          <a:p>
            <a:r>
              <a:rPr lang="nl-NL" dirty="0"/>
              <a:t>(4) The Common interest</a:t>
            </a:r>
          </a:p>
        </p:txBody>
      </p:sp>
      <p:sp>
        <p:nvSpPr>
          <p:cNvPr id="3" name="Tijdelijke aanduiding voor inhoud 2">
            <a:extLst>
              <a:ext uri="{FF2B5EF4-FFF2-40B4-BE49-F238E27FC236}">
                <a16:creationId xmlns:a16="http://schemas.microsoft.com/office/drawing/2014/main" id="{346991B2-73EF-41F4-BB43-AB48591E9C82}"/>
              </a:ext>
            </a:extLst>
          </p:cNvPr>
          <p:cNvSpPr>
            <a:spLocks noGrp="1"/>
          </p:cNvSpPr>
          <p:nvPr>
            <p:ph idx="1"/>
          </p:nvPr>
        </p:nvSpPr>
        <p:spPr/>
        <p:txBody>
          <a:bodyPr>
            <a:normAutofit lnSpcReduction="10000"/>
          </a:bodyPr>
          <a:lstStyle/>
          <a:p>
            <a:r>
              <a:rPr lang="en-GB" dirty="0"/>
              <a:t>As the Government correctly submitted, it follows that the moral climate in Northern Ireland in sexual matters, in particular as evidenced by the opposition to the proposed legislative change, is one of the matters which the national authorities may legitimately take into account in exercising their discretion. There is, the Court accepts, a strong body of opposition stemming from a genuine and sincere conviction shared by a large number of responsible members of the Northern Irish community that a change in the law would be seriously damaging to the moral fabric of society. This opposition reflects [] a view both of the requirements of morals in Northern Ireland and of the measures thought within the community to be necessary to preserve prevailing moral standards.</a:t>
            </a:r>
            <a:endParaRPr lang="nl-NL" dirty="0"/>
          </a:p>
        </p:txBody>
      </p:sp>
    </p:spTree>
    <p:extLst>
      <p:ext uri="{BB962C8B-B14F-4D97-AF65-F5344CB8AC3E}">
        <p14:creationId xmlns:p14="http://schemas.microsoft.com/office/powerpoint/2010/main" val="31690476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C840B6-4A3A-45BC-9C81-F39682A0556A}"/>
              </a:ext>
            </a:extLst>
          </p:cNvPr>
          <p:cNvSpPr>
            <a:spLocks noGrp="1"/>
          </p:cNvSpPr>
          <p:nvPr>
            <p:ph type="title"/>
          </p:nvPr>
        </p:nvSpPr>
        <p:spPr/>
        <p:txBody>
          <a:bodyPr/>
          <a:lstStyle/>
          <a:p>
            <a:r>
              <a:rPr lang="nl-NL" dirty="0"/>
              <a:t>(4) The Common interest</a:t>
            </a:r>
          </a:p>
        </p:txBody>
      </p:sp>
      <p:sp>
        <p:nvSpPr>
          <p:cNvPr id="3" name="Tijdelijke aanduiding voor inhoud 2">
            <a:extLst>
              <a:ext uri="{FF2B5EF4-FFF2-40B4-BE49-F238E27FC236}">
                <a16:creationId xmlns:a16="http://schemas.microsoft.com/office/drawing/2014/main" id="{E8C3E85D-55F3-466F-87D2-FA5B36D8F4E2}"/>
              </a:ext>
            </a:extLst>
          </p:cNvPr>
          <p:cNvSpPr>
            <a:spLocks noGrp="1"/>
          </p:cNvSpPr>
          <p:nvPr>
            <p:ph idx="1"/>
          </p:nvPr>
        </p:nvSpPr>
        <p:spPr/>
        <p:txBody>
          <a:bodyPr>
            <a:normAutofit fontScale="85000" lnSpcReduction="20000"/>
          </a:bodyPr>
          <a:lstStyle/>
          <a:p>
            <a:r>
              <a:rPr lang="en-GB" dirty="0"/>
              <a:t>However, the Court places two important limitations on this wide discretion afforded to states. First, European consensus on a certain topic may overrule national or local traditions and the democratic rule of the majority. Since the Convention is first and foremost a system for the protection of human rights, the Court has held that it must ‘have regard to the changing conditions in Contracting States and respond, for example, to any emerging consensus as to the standards to be achieved'. If no European consensus exists, the Court is sometimes willing to look at international developments. For example, the earlier jurisprudence of Rees, </a:t>
            </a:r>
            <a:r>
              <a:rPr lang="en-GB" dirty="0" err="1"/>
              <a:t>Cossey</a:t>
            </a:r>
            <a:r>
              <a:rPr lang="en-GB" dirty="0"/>
              <a:t>, and Sheffield and Horsham was overturned in 2002 in the cases of Goodwin and I., both against the UK, in which the Court attached less importance to the: </a:t>
            </a:r>
            <a:endParaRPr lang="nl-NL" dirty="0"/>
          </a:p>
          <a:p>
            <a:r>
              <a:rPr lang="en-GB" dirty="0"/>
              <a:t>lack of evidence of a common European approach to the resolution of the legal and practical problems posed, than to the clear and uncontested evidence of a continuing international trend in favour not only of increased social acceptance of transsexuals but of legal recognition of the new sexual identity of post-operative transsexuals.</a:t>
            </a:r>
            <a:endParaRPr lang="nl-NL" dirty="0"/>
          </a:p>
        </p:txBody>
      </p:sp>
    </p:spTree>
    <p:extLst>
      <p:ext uri="{BB962C8B-B14F-4D97-AF65-F5344CB8AC3E}">
        <p14:creationId xmlns:p14="http://schemas.microsoft.com/office/powerpoint/2010/main" val="1020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0C76E1-8220-4306-895E-37B88284FB2F}"/>
              </a:ext>
            </a:extLst>
          </p:cNvPr>
          <p:cNvSpPr>
            <a:spLocks noGrp="1"/>
          </p:cNvSpPr>
          <p:nvPr>
            <p:ph type="title"/>
          </p:nvPr>
        </p:nvSpPr>
        <p:spPr/>
        <p:txBody>
          <a:bodyPr/>
          <a:lstStyle/>
          <a:p>
            <a:r>
              <a:rPr lang="nl-NL" dirty="0"/>
              <a:t>Absolute </a:t>
            </a:r>
            <a:r>
              <a:rPr lang="nl-NL" dirty="0" err="1"/>
              <a:t>rights</a:t>
            </a:r>
            <a:endParaRPr lang="nl-NL" dirty="0"/>
          </a:p>
        </p:txBody>
      </p:sp>
      <p:sp>
        <p:nvSpPr>
          <p:cNvPr id="3" name="Tijdelijke aanduiding voor inhoud 2">
            <a:extLst>
              <a:ext uri="{FF2B5EF4-FFF2-40B4-BE49-F238E27FC236}">
                <a16:creationId xmlns:a16="http://schemas.microsoft.com/office/drawing/2014/main" id="{0AFC63E8-16DE-44F3-9734-7F98990D7EC4}"/>
              </a:ext>
            </a:extLst>
          </p:cNvPr>
          <p:cNvSpPr>
            <a:spLocks noGrp="1"/>
          </p:cNvSpPr>
          <p:nvPr>
            <p:ph idx="1"/>
          </p:nvPr>
        </p:nvSpPr>
        <p:spPr/>
        <p:txBody>
          <a:bodyPr>
            <a:normAutofit fontScale="70000" lnSpcReduction="20000"/>
          </a:bodyPr>
          <a:lstStyle/>
          <a:p>
            <a:r>
              <a:rPr lang="en-US" dirty="0"/>
              <a:t>ARTICLE 3 Prohibition of torture No one shall be subjected to torture or to inhuman or degrading treatment or punishment.</a:t>
            </a:r>
          </a:p>
          <a:p>
            <a:r>
              <a:rPr lang="en-US" dirty="0"/>
              <a:t>ARTICLE 4 Prohibition of slavery and forced </a:t>
            </a:r>
            <a:r>
              <a:rPr lang="en-US" dirty="0" err="1"/>
              <a:t>labour</a:t>
            </a:r>
            <a:r>
              <a:rPr lang="en-US" dirty="0"/>
              <a:t> 1. No one shall be held in slavery or servitude. </a:t>
            </a:r>
          </a:p>
          <a:p>
            <a:r>
              <a:rPr lang="en-US" dirty="0"/>
              <a:t>ARTICLE 7 No punishment without law </a:t>
            </a:r>
          </a:p>
          <a:p>
            <a:r>
              <a:rPr lang="en-US" dirty="0"/>
              <a:t>ARTICLE 15 Derogation in time of emergency </a:t>
            </a:r>
            <a:br>
              <a:rPr lang="en-US" dirty="0"/>
            </a:br>
            <a:r>
              <a:rPr lang="en-US" dirty="0"/>
              <a:t>1. In time of war or other public emergency threatening the life of the nation any High Contracting Party may take measures derogating from its obligations under this Convention to the extent strictly required by the exigencies of the situation, provided that such measures are not inconsistent with its other obligations under international law. </a:t>
            </a:r>
          </a:p>
          <a:p>
            <a:r>
              <a:rPr lang="en-US" dirty="0"/>
              <a:t>2. No derogation from Article 2, except in respect of deaths resulting from lawful acts of war, or from Articles 3, 4  (paragraph 1) and 7 shall be made under this provision. </a:t>
            </a:r>
          </a:p>
          <a:p>
            <a:r>
              <a:rPr lang="en-US" dirty="0"/>
              <a:t>3. Any High Contracting Party availing itself of this right of derogation shall keep the Secretary General of the Council of Europe fully informed of the measures which it has taken and the reasons therefor. It shall also inform the Secretary General of the Council of Europe when such measures have ceased to operate and the provisions of the Convention are again being fully executed.</a:t>
            </a:r>
          </a:p>
        </p:txBody>
      </p:sp>
    </p:spTree>
    <p:extLst>
      <p:ext uri="{BB962C8B-B14F-4D97-AF65-F5344CB8AC3E}">
        <p14:creationId xmlns:p14="http://schemas.microsoft.com/office/powerpoint/2010/main" val="39278236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88DBE1-B26D-40FE-A6B8-D92D0CC96430}"/>
              </a:ext>
            </a:extLst>
          </p:cNvPr>
          <p:cNvSpPr>
            <a:spLocks noGrp="1"/>
          </p:cNvSpPr>
          <p:nvPr>
            <p:ph type="title"/>
          </p:nvPr>
        </p:nvSpPr>
        <p:spPr/>
        <p:txBody>
          <a:bodyPr/>
          <a:lstStyle/>
          <a:p>
            <a:r>
              <a:rPr lang="nl-NL" dirty="0"/>
              <a:t>(4) The Common interest</a:t>
            </a:r>
          </a:p>
        </p:txBody>
      </p:sp>
      <p:sp>
        <p:nvSpPr>
          <p:cNvPr id="3" name="Tijdelijke aanduiding voor inhoud 2">
            <a:extLst>
              <a:ext uri="{FF2B5EF4-FFF2-40B4-BE49-F238E27FC236}">
                <a16:creationId xmlns:a16="http://schemas.microsoft.com/office/drawing/2014/main" id="{BBCAD3C5-126B-4C8C-BB8E-DDFD5BCBE86C}"/>
              </a:ext>
            </a:extLst>
          </p:cNvPr>
          <p:cNvSpPr>
            <a:spLocks noGrp="1"/>
          </p:cNvSpPr>
          <p:nvPr>
            <p:ph idx="1"/>
          </p:nvPr>
        </p:nvSpPr>
        <p:spPr>
          <a:xfrm>
            <a:off x="838200" y="1825624"/>
            <a:ext cx="10515600" cy="4681501"/>
          </a:xfrm>
        </p:spPr>
        <p:txBody>
          <a:bodyPr>
            <a:normAutofit fontScale="70000" lnSpcReduction="20000"/>
          </a:bodyPr>
          <a:lstStyle/>
          <a:p>
            <a:r>
              <a:rPr lang="en-GB" dirty="0"/>
              <a:t>As the Convention is a living instrument which must be interpreted in the present daylight, the Court continuously assesses the international sentiment on moral and ethical issues, and overturns its earlier case law if European consensus requires it to do so.</a:t>
            </a:r>
            <a:endParaRPr lang="nl-NL" dirty="0"/>
          </a:p>
          <a:p>
            <a:r>
              <a:rPr lang="en-GB" dirty="0"/>
              <a:t>Second, although legal differentiation in order to promote or protect societal morals is accepted to some extent, the Court is less willing to allow for differentiating legislation which has the aim of promoting economic well-being or security. Thus, when the British government discriminated against female immigrants with regard to residence permits in order to promote the economic well-being of the country, it was accepted that the number of economically active men of working age in the population exceeded the number of economically active women by nearly 30%. However, the Court pointed out that many women were engaged in part-time work and that it was in any event ‘not convinced that the difference that may nevertheless exist between the respective impact of men and of women on the domestic labour market is sufficiently important to justify the difference of treatment’.</a:t>
            </a:r>
          </a:p>
          <a:p>
            <a:r>
              <a:rPr lang="en-GB" dirty="0"/>
              <a:t>Likewise, in a case in which a state discriminated against homosexuals in the army, the Court was unconvinced that this was necessary for the protection of national security and the prevention of disorder, pointing to ‘the lack of concrete evidence to substantiate the alleged damage to morale and fighting power that any change in the policy would entail’, holding that ‘there was no actual or significant evidence of such damage as a result of the presence of homosexuals in the armed forces’, and that there was no ‘evidence of such damage in the event of the policy changing'.</a:t>
            </a:r>
            <a:endParaRPr lang="nl-NL" dirty="0"/>
          </a:p>
        </p:txBody>
      </p:sp>
    </p:spTree>
    <p:extLst>
      <p:ext uri="{BB962C8B-B14F-4D97-AF65-F5344CB8AC3E}">
        <p14:creationId xmlns:p14="http://schemas.microsoft.com/office/powerpoint/2010/main" val="25393004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E320AC-984F-4E64-A511-F78B6B3FD914}"/>
              </a:ext>
            </a:extLst>
          </p:cNvPr>
          <p:cNvSpPr>
            <a:spLocks noGrp="1"/>
          </p:cNvSpPr>
          <p:nvPr>
            <p:ph type="title"/>
          </p:nvPr>
        </p:nvSpPr>
        <p:spPr/>
        <p:txBody>
          <a:bodyPr/>
          <a:lstStyle/>
          <a:p>
            <a:r>
              <a:rPr lang="nl-NL" dirty="0"/>
              <a:t>(4) The Common interest</a:t>
            </a:r>
          </a:p>
        </p:txBody>
      </p:sp>
      <p:sp>
        <p:nvSpPr>
          <p:cNvPr id="3" name="Tijdelijke aanduiding voor inhoud 2">
            <a:extLst>
              <a:ext uri="{FF2B5EF4-FFF2-40B4-BE49-F238E27FC236}">
                <a16:creationId xmlns:a16="http://schemas.microsoft.com/office/drawing/2014/main" id="{32D7F852-30DC-4215-9CCD-A4159EF36772}"/>
              </a:ext>
            </a:extLst>
          </p:cNvPr>
          <p:cNvSpPr>
            <a:spLocks noGrp="1"/>
          </p:cNvSpPr>
          <p:nvPr>
            <p:ph idx="1"/>
          </p:nvPr>
        </p:nvSpPr>
        <p:spPr>
          <a:xfrm>
            <a:off x="838200" y="1825625"/>
            <a:ext cx="10515600" cy="4564542"/>
          </a:xfrm>
        </p:spPr>
        <p:txBody>
          <a:bodyPr>
            <a:normAutofit fontScale="70000" lnSpcReduction="20000"/>
          </a:bodyPr>
          <a:lstStyle/>
          <a:p>
            <a:r>
              <a:rPr lang="en-GB" dirty="0"/>
              <a:t>3.3. Economic necessity</a:t>
            </a:r>
            <a:endParaRPr lang="nl-NL" dirty="0"/>
          </a:p>
          <a:p>
            <a:r>
              <a:rPr lang="en-GB" dirty="0"/>
              <a:t>In relation to the right to property, the Court has accepted that the margin of appreciation with regard to general economic and social policies is especially high. Gradually accepting that the economic prosperity of the country is an independent rationale for limiting privacy under the Convention, the Court simply transposed this doctrine. For example, in relation to a claim by an applicant regarding the Croatian courts’ decisions to terminate her specially protected tenancy, which was publicly afforded to her, the Court held: </a:t>
            </a:r>
            <a:endParaRPr lang="nl-NL" dirty="0"/>
          </a:p>
          <a:p>
            <a:r>
              <a:rPr lang="en-GB" dirty="0"/>
              <a:t>State intervention in socio-economic matters such as housing is often necessary in securing social justice and public benefit. In this area, the margin of appreciation available to the State in implementing social and economic policies is necessarily a wide one. The domestic authorities’ judgment as to what is necessary to achieve the objectives of those policies should be respected unless that judgment is manifestly without reasonable foundation. Although this principle was originally set forth in the context of complaints under Article 1 of Protocol No. 1 – the Court, bearing in mind that the Convention and its Protocols must be interpreted as a whole, considers that the State enjoys an equally wide margin of appreciation as regards respect for the home in circumstances such as those prevailing in the present case, in the context of Article 8. Thus, the Court will accept the judgment of the domestic authorities as to what is necessary in a democratic society unless that judgment is manifestly without reasonable foundation, that is, unless the measure employed is manifestly disproportionate to the legitimate aim pursued.</a:t>
            </a:r>
          </a:p>
        </p:txBody>
      </p:sp>
    </p:spTree>
    <p:extLst>
      <p:ext uri="{BB962C8B-B14F-4D97-AF65-F5344CB8AC3E}">
        <p14:creationId xmlns:p14="http://schemas.microsoft.com/office/powerpoint/2010/main" val="7438692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C57E65-7A7E-4F9A-AA95-35A85FF6A217}"/>
              </a:ext>
            </a:extLst>
          </p:cNvPr>
          <p:cNvSpPr>
            <a:spLocks noGrp="1"/>
          </p:cNvSpPr>
          <p:nvPr>
            <p:ph type="title"/>
          </p:nvPr>
        </p:nvSpPr>
        <p:spPr/>
        <p:txBody>
          <a:bodyPr/>
          <a:lstStyle/>
          <a:p>
            <a:r>
              <a:rPr lang="nl-NL" dirty="0"/>
              <a:t>(4) The Common interest</a:t>
            </a:r>
          </a:p>
        </p:txBody>
      </p:sp>
      <p:sp>
        <p:nvSpPr>
          <p:cNvPr id="3" name="Tijdelijke aanduiding voor inhoud 2">
            <a:extLst>
              <a:ext uri="{FF2B5EF4-FFF2-40B4-BE49-F238E27FC236}">
                <a16:creationId xmlns:a16="http://schemas.microsoft.com/office/drawing/2014/main" id="{80D25ADC-CEDE-435E-90E5-70906A22DC24}"/>
              </a:ext>
            </a:extLst>
          </p:cNvPr>
          <p:cNvSpPr>
            <a:spLocks noGrp="1"/>
          </p:cNvSpPr>
          <p:nvPr>
            <p:ph idx="1"/>
          </p:nvPr>
        </p:nvSpPr>
        <p:spPr/>
        <p:txBody>
          <a:bodyPr>
            <a:normAutofit fontScale="85000" lnSpcReduction="10000"/>
          </a:bodyPr>
          <a:lstStyle/>
          <a:p>
            <a:r>
              <a:rPr lang="en-GB" dirty="0"/>
              <a:t>This wide margin of appreciation is adopted as a general approach by the Court in relation to cases that have economic implications. Unlike cases in which the state invokes a moral-based rationale for limiting privacy, there are no important limitations on this wide discretion afforded to states. Only in exceptional cases, the Court finds that the economic necessity relied on by the state is insufficiently strong to legitimise an interference.</a:t>
            </a:r>
            <a:endParaRPr lang="nl-NL" dirty="0"/>
          </a:p>
          <a:p>
            <a:r>
              <a:rPr lang="en-GB" dirty="0"/>
              <a:t>Mostly, the Court simply accepts the suggestion by the national state regarding the common interest at stake with a certain interference with the right to privacy. For example, </a:t>
            </a:r>
            <a:r>
              <a:rPr lang="en-GB" dirty="0" err="1"/>
              <a:t>Berrehab</a:t>
            </a:r>
            <a:r>
              <a:rPr lang="en-GB" dirty="0"/>
              <a:t> disputed the effectiveness of the government's policies in relation to the economic well-being of the country, because his expulsion would hinder him from continuing to contribute to the costs of maintaining and educating his daughter. The Court did not, however, assess this argument in detail, but rather observed that it was not its function ‘to pass judgment on the Netherlands’ immigration and residence policy as such'.</a:t>
            </a:r>
            <a:endParaRPr lang="nl-NL" dirty="0"/>
          </a:p>
        </p:txBody>
      </p:sp>
    </p:spTree>
    <p:extLst>
      <p:ext uri="{BB962C8B-B14F-4D97-AF65-F5344CB8AC3E}">
        <p14:creationId xmlns:p14="http://schemas.microsoft.com/office/powerpoint/2010/main" val="12227083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3DF6F2-4FCE-4599-9741-8C985289F842}"/>
              </a:ext>
            </a:extLst>
          </p:cNvPr>
          <p:cNvSpPr>
            <a:spLocks noGrp="1"/>
          </p:cNvSpPr>
          <p:nvPr>
            <p:ph type="title"/>
          </p:nvPr>
        </p:nvSpPr>
        <p:spPr/>
        <p:txBody>
          <a:bodyPr/>
          <a:lstStyle/>
          <a:p>
            <a:r>
              <a:rPr lang="nl-NL" dirty="0"/>
              <a:t>(4) The Common interest</a:t>
            </a:r>
          </a:p>
        </p:txBody>
      </p:sp>
      <p:sp>
        <p:nvSpPr>
          <p:cNvPr id="3" name="Tijdelijke aanduiding voor inhoud 2">
            <a:extLst>
              <a:ext uri="{FF2B5EF4-FFF2-40B4-BE49-F238E27FC236}">
                <a16:creationId xmlns:a16="http://schemas.microsoft.com/office/drawing/2014/main" id="{E38AAA12-75EC-4AEA-B1DC-32653EC66FD2}"/>
              </a:ext>
            </a:extLst>
          </p:cNvPr>
          <p:cNvSpPr>
            <a:spLocks noGrp="1"/>
          </p:cNvSpPr>
          <p:nvPr>
            <p:ph idx="1"/>
          </p:nvPr>
        </p:nvSpPr>
        <p:spPr/>
        <p:txBody>
          <a:bodyPr>
            <a:normAutofit fontScale="77500" lnSpcReduction="20000"/>
          </a:bodyPr>
          <a:lstStyle/>
          <a:p>
            <a:r>
              <a:rPr lang="en-GB" dirty="0"/>
              <a:t>Likewise, in environmental cases, the Court has attached little importance to lacking evidence or concrete statistics of the economic interest involved with, for example, maintaining night flights, but has held, rather, that in matters of general policy, the role of the domestic policy-maker should be given special weight. It seldom assesses in detail which economic gains are involved in maintaining the governmental policy or which burdens an alteration of the policy might pose on national prosperity.</a:t>
            </a:r>
            <a:endParaRPr lang="nl-NL" dirty="0"/>
          </a:p>
          <a:p>
            <a:r>
              <a:rPr lang="en-GB" dirty="0"/>
              <a:t>Finally, with regard to positive obligations of the state, the Court affords a wide margin of appreciation to the state to determine whether, and if so how, it must adopt and implement certain regulations. As already discussed, in the cases of Rees, </a:t>
            </a:r>
            <a:r>
              <a:rPr lang="en-GB" dirty="0" err="1"/>
              <a:t>Cossey</a:t>
            </a:r>
            <a:r>
              <a:rPr lang="en-GB" dirty="0"/>
              <a:t>, and Sheffield and Horsham, the Court simply accepted the government's assertion that the claims of the applicants would pose an unreasonable burden on it, namely to establish a type of documentation showing, and constituting proof of, current civil status, the introduction of which had not been considered necessary in the UK, but which would have important administrative consequences and would impose new duties on the rest of the population. Only in B. v. France did the Court accept the claims of the applicants because France could not refer to the same argument, but only to moral sentiments of a part of its population.</a:t>
            </a:r>
            <a:endParaRPr lang="nl-NL" dirty="0"/>
          </a:p>
        </p:txBody>
      </p:sp>
    </p:spTree>
    <p:extLst>
      <p:ext uri="{BB962C8B-B14F-4D97-AF65-F5344CB8AC3E}">
        <p14:creationId xmlns:p14="http://schemas.microsoft.com/office/powerpoint/2010/main" val="32522799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04FEAB-693E-48BE-949B-4B46E829D798}"/>
              </a:ext>
            </a:extLst>
          </p:cNvPr>
          <p:cNvSpPr>
            <a:spLocks noGrp="1"/>
          </p:cNvSpPr>
          <p:nvPr>
            <p:ph type="title"/>
          </p:nvPr>
        </p:nvSpPr>
        <p:spPr/>
        <p:txBody>
          <a:bodyPr/>
          <a:lstStyle/>
          <a:p>
            <a:r>
              <a:rPr lang="nl-NL" dirty="0"/>
              <a:t>(5) </a:t>
            </a:r>
            <a:r>
              <a:rPr lang="nl-NL" dirty="0" err="1"/>
              <a:t>Statistics</a:t>
            </a:r>
            <a:r>
              <a:rPr lang="nl-NL" dirty="0"/>
              <a:t> </a:t>
            </a:r>
            <a:r>
              <a:rPr lang="nl-NL" dirty="0" err="1"/>
              <a:t>about</a:t>
            </a:r>
            <a:r>
              <a:rPr lang="nl-NL" dirty="0"/>
              <a:t> </a:t>
            </a:r>
            <a:r>
              <a:rPr lang="nl-NL" dirty="0" err="1"/>
              <a:t>article</a:t>
            </a:r>
            <a:r>
              <a:rPr lang="nl-NL" dirty="0"/>
              <a:t> 8 ECHR</a:t>
            </a:r>
          </a:p>
        </p:txBody>
      </p:sp>
      <p:sp>
        <p:nvSpPr>
          <p:cNvPr id="3" name="Tijdelijke aanduiding voor inhoud 2">
            <a:extLst>
              <a:ext uri="{FF2B5EF4-FFF2-40B4-BE49-F238E27FC236}">
                <a16:creationId xmlns:a16="http://schemas.microsoft.com/office/drawing/2014/main" id="{4A12998C-C7B2-4A51-B95B-F1FAABCE5657}"/>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719230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904364" y="552891"/>
            <a:ext cx="10464849" cy="5146159"/>
          </a:xfrm>
          <a:prstGeom prst="rect">
            <a:avLst/>
          </a:prstGeom>
        </p:spPr>
      </p:pic>
    </p:spTree>
    <p:extLst>
      <p:ext uri="{BB962C8B-B14F-4D97-AF65-F5344CB8AC3E}">
        <p14:creationId xmlns:p14="http://schemas.microsoft.com/office/powerpoint/2010/main" val="5077364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592973" y="467834"/>
            <a:ext cx="10954511" cy="5390706"/>
          </a:xfrm>
          <a:prstGeom prst="rect">
            <a:avLst/>
          </a:prstGeom>
        </p:spPr>
      </p:pic>
    </p:spTree>
    <p:extLst>
      <p:ext uri="{BB962C8B-B14F-4D97-AF65-F5344CB8AC3E}">
        <p14:creationId xmlns:p14="http://schemas.microsoft.com/office/powerpoint/2010/main" val="1830806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02856" y="733646"/>
            <a:ext cx="10700079" cy="5241851"/>
          </a:xfrm>
          <a:prstGeom prst="rect">
            <a:avLst/>
          </a:prstGeom>
        </p:spPr>
      </p:pic>
    </p:spTree>
    <p:extLst>
      <p:ext uri="{BB962C8B-B14F-4D97-AF65-F5344CB8AC3E}">
        <p14:creationId xmlns:p14="http://schemas.microsoft.com/office/powerpoint/2010/main" val="16151220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05876" y="499730"/>
            <a:ext cx="10925308" cy="5635255"/>
          </a:xfrm>
          <a:prstGeom prst="rect">
            <a:avLst/>
          </a:prstGeom>
        </p:spPr>
      </p:pic>
    </p:spTree>
    <p:extLst>
      <p:ext uri="{BB962C8B-B14F-4D97-AF65-F5344CB8AC3E}">
        <p14:creationId xmlns:p14="http://schemas.microsoft.com/office/powerpoint/2010/main" val="21876716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821669" y="733645"/>
            <a:ext cx="10409322" cy="5273749"/>
          </a:xfrm>
          <a:prstGeom prst="rect">
            <a:avLst/>
          </a:prstGeom>
        </p:spPr>
      </p:pic>
    </p:spTree>
    <p:extLst>
      <p:ext uri="{BB962C8B-B14F-4D97-AF65-F5344CB8AC3E}">
        <p14:creationId xmlns:p14="http://schemas.microsoft.com/office/powerpoint/2010/main" val="2333005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A65ED8-5E38-4803-8B9C-199726BEFB6F}"/>
              </a:ext>
            </a:extLst>
          </p:cNvPr>
          <p:cNvSpPr>
            <a:spLocks noGrp="1"/>
          </p:cNvSpPr>
          <p:nvPr>
            <p:ph type="title"/>
          </p:nvPr>
        </p:nvSpPr>
        <p:spPr/>
        <p:txBody>
          <a:bodyPr/>
          <a:lstStyle/>
          <a:p>
            <a:r>
              <a:rPr lang="nl-NL" dirty="0" err="1"/>
              <a:t>Rights</a:t>
            </a:r>
            <a:r>
              <a:rPr lang="nl-NL" dirty="0"/>
              <a:t> </a:t>
            </a:r>
            <a:r>
              <a:rPr lang="nl-NL" dirty="0" err="1"/>
              <a:t>that</a:t>
            </a:r>
            <a:r>
              <a:rPr lang="nl-NL" dirty="0"/>
              <a:t> </a:t>
            </a:r>
            <a:r>
              <a:rPr lang="nl-NL" dirty="0" err="1"/>
              <a:t>can</a:t>
            </a:r>
            <a:r>
              <a:rPr lang="nl-NL" dirty="0"/>
              <a:t> </a:t>
            </a:r>
            <a:r>
              <a:rPr lang="nl-NL" dirty="0" err="1"/>
              <a:t>be</a:t>
            </a:r>
            <a:r>
              <a:rPr lang="nl-NL" dirty="0"/>
              <a:t> </a:t>
            </a:r>
            <a:r>
              <a:rPr lang="nl-NL" dirty="0" err="1"/>
              <a:t>limmited</a:t>
            </a:r>
            <a:r>
              <a:rPr lang="nl-NL" dirty="0"/>
              <a:t> </a:t>
            </a:r>
            <a:r>
              <a:rPr lang="nl-NL" dirty="0" err="1"/>
              <a:t>only</a:t>
            </a:r>
            <a:r>
              <a:rPr lang="nl-NL" dirty="0"/>
              <a:t> in state of </a:t>
            </a:r>
            <a:r>
              <a:rPr lang="nl-NL" dirty="0" err="1"/>
              <a:t>emergency</a:t>
            </a:r>
            <a:endParaRPr lang="nl-NL" dirty="0"/>
          </a:p>
        </p:txBody>
      </p:sp>
      <p:sp>
        <p:nvSpPr>
          <p:cNvPr id="3" name="Tijdelijke aanduiding voor inhoud 2">
            <a:extLst>
              <a:ext uri="{FF2B5EF4-FFF2-40B4-BE49-F238E27FC236}">
                <a16:creationId xmlns:a16="http://schemas.microsoft.com/office/drawing/2014/main" id="{A08EBF86-8931-46BC-8EFC-5B1BC287FB9F}"/>
              </a:ext>
            </a:extLst>
          </p:cNvPr>
          <p:cNvSpPr>
            <a:spLocks noGrp="1"/>
          </p:cNvSpPr>
          <p:nvPr>
            <p:ph idx="1"/>
          </p:nvPr>
        </p:nvSpPr>
        <p:spPr/>
        <p:txBody>
          <a:bodyPr/>
          <a:lstStyle/>
          <a:p>
            <a:r>
              <a:rPr lang="en-US" dirty="0"/>
              <a:t>For example: </a:t>
            </a:r>
          </a:p>
          <a:p>
            <a:r>
              <a:rPr lang="en-US" dirty="0"/>
              <a:t>ARTICLE 4 Prohibition of slavery and forced </a:t>
            </a:r>
            <a:r>
              <a:rPr lang="en-US" dirty="0" err="1"/>
              <a:t>labour</a:t>
            </a:r>
            <a:r>
              <a:rPr lang="en-US" dirty="0"/>
              <a:t> </a:t>
            </a:r>
          </a:p>
          <a:p>
            <a:r>
              <a:rPr lang="en-US" dirty="0"/>
              <a:t>2. No one shall be required to perform forced or compulsory </a:t>
            </a:r>
            <a:r>
              <a:rPr lang="en-US" dirty="0" err="1"/>
              <a:t>labour</a:t>
            </a:r>
            <a:r>
              <a:rPr lang="en-US" dirty="0"/>
              <a:t>. </a:t>
            </a:r>
            <a:endParaRPr lang="nl-NL" dirty="0"/>
          </a:p>
        </p:txBody>
      </p:sp>
    </p:spTree>
    <p:extLst>
      <p:ext uri="{BB962C8B-B14F-4D97-AF65-F5344CB8AC3E}">
        <p14:creationId xmlns:p14="http://schemas.microsoft.com/office/powerpoint/2010/main" val="23088926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06056" y="1116418"/>
            <a:ext cx="11323262" cy="4334177"/>
          </a:xfrm>
          <a:prstGeom prst="rect">
            <a:avLst/>
          </a:prstGeom>
        </p:spPr>
      </p:pic>
    </p:spTree>
    <p:extLst>
      <p:ext uri="{BB962C8B-B14F-4D97-AF65-F5344CB8AC3E}">
        <p14:creationId xmlns:p14="http://schemas.microsoft.com/office/powerpoint/2010/main" val="7865611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299348" y="1180214"/>
            <a:ext cx="11286591" cy="4471222"/>
          </a:xfrm>
          <a:prstGeom prst="rect">
            <a:avLst/>
          </a:prstGeom>
        </p:spPr>
      </p:pic>
    </p:spTree>
    <p:extLst>
      <p:ext uri="{BB962C8B-B14F-4D97-AF65-F5344CB8AC3E}">
        <p14:creationId xmlns:p14="http://schemas.microsoft.com/office/powerpoint/2010/main" val="23008707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938135" y="999460"/>
            <a:ext cx="10678109" cy="4881293"/>
          </a:xfrm>
          <a:prstGeom prst="rect">
            <a:avLst/>
          </a:prstGeom>
        </p:spPr>
      </p:pic>
    </p:spTree>
    <p:extLst>
      <p:ext uri="{BB962C8B-B14F-4D97-AF65-F5344CB8AC3E}">
        <p14:creationId xmlns:p14="http://schemas.microsoft.com/office/powerpoint/2010/main" val="21676215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51424" y="457200"/>
            <a:ext cx="10229796" cy="5528929"/>
          </a:xfrm>
          <a:prstGeom prst="rect">
            <a:avLst/>
          </a:prstGeom>
        </p:spPr>
      </p:pic>
    </p:spTree>
    <p:extLst>
      <p:ext uri="{BB962C8B-B14F-4D97-AF65-F5344CB8AC3E}">
        <p14:creationId xmlns:p14="http://schemas.microsoft.com/office/powerpoint/2010/main" val="3736370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155111" y="648585"/>
            <a:ext cx="11707988" cy="5124894"/>
          </a:xfrm>
          <a:prstGeom prst="rect">
            <a:avLst/>
          </a:prstGeom>
        </p:spPr>
      </p:pic>
    </p:spTree>
    <p:extLst>
      <p:ext uri="{BB962C8B-B14F-4D97-AF65-F5344CB8AC3E}">
        <p14:creationId xmlns:p14="http://schemas.microsoft.com/office/powerpoint/2010/main" val="18735145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223283" y="1489673"/>
            <a:ext cx="11441645" cy="3613065"/>
          </a:xfrm>
          <a:prstGeom prst="rect">
            <a:avLst/>
          </a:prstGeom>
        </p:spPr>
      </p:pic>
    </p:spTree>
    <p:extLst>
      <p:ext uri="{BB962C8B-B14F-4D97-AF65-F5344CB8AC3E}">
        <p14:creationId xmlns:p14="http://schemas.microsoft.com/office/powerpoint/2010/main" val="30658154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708407" y="797441"/>
            <a:ext cx="10696780" cy="4960001"/>
          </a:xfrm>
          <a:prstGeom prst="rect">
            <a:avLst/>
          </a:prstGeom>
        </p:spPr>
      </p:pic>
    </p:spTree>
    <p:extLst>
      <p:ext uri="{BB962C8B-B14F-4D97-AF65-F5344CB8AC3E}">
        <p14:creationId xmlns:p14="http://schemas.microsoft.com/office/powerpoint/2010/main" val="37687262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823383" y="648587"/>
            <a:ext cx="10215636" cy="5347623"/>
          </a:xfrm>
          <a:prstGeom prst="rect">
            <a:avLst/>
          </a:prstGeom>
        </p:spPr>
      </p:pic>
    </p:spTree>
    <p:extLst>
      <p:ext uri="{BB962C8B-B14F-4D97-AF65-F5344CB8AC3E}">
        <p14:creationId xmlns:p14="http://schemas.microsoft.com/office/powerpoint/2010/main" val="2114681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24826" y="829339"/>
            <a:ext cx="10871978" cy="4780781"/>
          </a:xfrm>
          <a:prstGeom prst="rect">
            <a:avLst/>
          </a:prstGeom>
        </p:spPr>
      </p:pic>
    </p:spTree>
    <p:extLst>
      <p:ext uri="{BB962C8B-B14F-4D97-AF65-F5344CB8AC3E}">
        <p14:creationId xmlns:p14="http://schemas.microsoft.com/office/powerpoint/2010/main" val="39265986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898555" y="584790"/>
            <a:ext cx="10429722" cy="5373812"/>
          </a:xfrm>
          <a:prstGeom prst="rect">
            <a:avLst/>
          </a:prstGeom>
        </p:spPr>
      </p:pic>
    </p:spTree>
    <p:extLst>
      <p:ext uri="{BB962C8B-B14F-4D97-AF65-F5344CB8AC3E}">
        <p14:creationId xmlns:p14="http://schemas.microsoft.com/office/powerpoint/2010/main" val="1843084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865E38-E549-48DB-93E1-7A78264A078F}"/>
              </a:ext>
            </a:extLst>
          </p:cNvPr>
          <p:cNvSpPr>
            <a:spLocks noGrp="1"/>
          </p:cNvSpPr>
          <p:nvPr>
            <p:ph type="title"/>
          </p:nvPr>
        </p:nvSpPr>
        <p:spPr/>
        <p:txBody>
          <a:bodyPr/>
          <a:lstStyle/>
          <a:p>
            <a:r>
              <a:rPr lang="nl-NL" dirty="0" err="1"/>
              <a:t>Rights</a:t>
            </a:r>
            <a:r>
              <a:rPr lang="nl-NL" dirty="0"/>
              <a:t> </a:t>
            </a:r>
            <a:r>
              <a:rPr lang="nl-NL" dirty="0" err="1"/>
              <a:t>that</a:t>
            </a:r>
            <a:r>
              <a:rPr lang="nl-NL" dirty="0"/>
              <a:t> have </a:t>
            </a:r>
            <a:r>
              <a:rPr lang="nl-NL" dirty="0" err="1"/>
              <a:t>intrinsic</a:t>
            </a:r>
            <a:r>
              <a:rPr lang="nl-NL" dirty="0"/>
              <a:t> </a:t>
            </a:r>
            <a:r>
              <a:rPr lang="nl-NL" dirty="0" err="1"/>
              <a:t>limmits</a:t>
            </a:r>
            <a:endParaRPr lang="nl-NL" dirty="0"/>
          </a:p>
        </p:txBody>
      </p:sp>
      <p:sp>
        <p:nvSpPr>
          <p:cNvPr id="3" name="Tijdelijke aanduiding voor inhoud 2">
            <a:extLst>
              <a:ext uri="{FF2B5EF4-FFF2-40B4-BE49-F238E27FC236}">
                <a16:creationId xmlns:a16="http://schemas.microsoft.com/office/drawing/2014/main" id="{76A0A889-37C3-456B-B56A-5668B6F8AEC9}"/>
              </a:ext>
            </a:extLst>
          </p:cNvPr>
          <p:cNvSpPr>
            <a:spLocks noGrp="1"/>
          </p:cNvSpPr>
          <p:nvPr>
            <p:ph idx="1"/>
          </p:nvPr>
        </p:nvSpPr>
        <p:spPr/>
        <p:txBody>
          <a:bodyPr>
            <a:normAutofit fontScale="85000" lnSpcReduction="20000"/>
          </a:bodyPr>
          <a:lstStyle/>
          <a:p>
            <a:r>
              <a:rPr lang="en-US" dirty="0"/>
              <a:t>Examples</a:t>
            </a:r>
          </a:p>
          <a:p>
            <a:r>
              <a:rPr lang="en-US" dirty="0"/>
              <a:t>ARTICLE 2 Right to life </a:t>
            </a:r>
          </a:p>
          <a:p>
            <a:r>
              <a:rPr lang="en-US" dirty="0"/>
              <a:t>1. Everyone’s right to life shall be protected by law. No one shall be deprived of his life intentionally save in the execution of a sentence of a court following his conviction of a crime for which this penalty is provided by law. </a:t>
            </a:r>
          </a:p>
          <a:p>
            <a:r>
              <a:rPr lang="en-US" dirty="0"/>
              <a:t>2. Deprivation of life shall not be regarded as inflicted in contravention of this Article when it results from the use of force which is no more than absolutely necessary: (a) in </a:t>
            </a:r>
            <a:r>
              <a:rPr lang="en-US" dirty="0" err="1"/>
              <a:t>defence</a:t>
            </a:r>
            <a:r>
              <a:rPr lang="en-US" dirty="0"/>
              <a:t> of any person from unlawful violence; (b) in order to effect a lawful arrest or to prevent the escape of a person lawfully detained; (c) in action lawfully taken for the purpose of quelling a riot or insurrection.</a:t>
            </a:r>
          </a:p>
          <a:p>
            <a:r>
              <a:rPr lang="en-US" dirty="0"/>
              <a:t>ARTICLE 12 Right to marry </a:t>
            </a:r>
            <a:br>
              <a:rPr lang="en-US" dirty="0"/>
            </a:br>
            <a:r>
              <a:rPr lang="en-US" dirty="0"/>
              <a:t>Men and women of marriageable age have the right to marry and to found a family, according to the national laws governing the exercise of this right.</a:t>
            </a:r>
          </a:p>
          <a:p>
            <a:endParaRPr lang="en-US" dirty="0"/>
          </a:p>
          <a:p>
            <a:endParaRPr lang="nl-NL" dirty="0"/>
          </a:p>
        </p:txBody>
      </p:sp>
    </p:spTree>
    <p:extLst>
      <p:ext uri="{BB962C8B-B14F-4D97-AF65-F5344CB8AC3E}">
        <p14:creationId xmlns:p14="http://schemas.microsoft.com/office/powerpoint/2010/main" val="22299712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910484" y="744279"/>
            <a:ext cx="10340881" cy="5054026"/>
          </a:xfrm>
          <a:prstGeom prst="rect">
            <a:avLst/>
          </a:prstGeom>
        </p:spPr>
      </p:pic>
    </p:spTree>
    <p:extLst>
      <p:ext uri="{BB962C8B-B14F-4D97-AF65-F5344CB8AC3E}">
        <p14:creationId xmlns:p14="http://schemas.microsoft.com/office/powerpoint/2010/main" val="26793139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1193634" y="531628"/>
            <a:ext cx="9954313" cy="5358256"/>
          </a:xfrm>
          <a:prstGeom prst="rect">
            <a:avLst/>
          </a:prstGeom>
        </p:spPr>
      </p:pic>
    </p:spTree>
    <p:extLst>
      <p:ext uri="{BB962C8B-B14F-4D97-AF65-F5344CB8AC3E}">
        <p14:creationId xmlns:p14="http://schemas.microsoft.com/office/powerpoint/2010/main" val="37100031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1154683" y="520996"/>
            <a:ext cx="9318387" cy="5828570"/>
          </a:xfrm>
          <a:prstGeom prst="rect">
            <a:avLst/>
          </a:prstGeom>
        </p:spPr>
      </p:pic>
    </p:spTree>
    <p:extLst>
      <p:ext uri="{BB962C8B-B14F-4D97-AF65-F5344CB8AC3E}">
        <p14:creationId xmlns:p14="http://schemas.microsoft.com/office/powerpoint/2010/main" val="8833297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567049" y="1414130"/>
            <a:ext cx="10954206" cy="3674100"/>
          </a:xfrm>
          <a:prstGeom prst="rect">
            <a:avLst/>
          </a:prstGeom>
        </p:spPr>
      </p:pic>
    </p:spTree>
    <p:extLst>
      <p:ext uri="{BB962C8B-B14F-4D97-AF65-F5344CB8AC3E}">
        <p14:creationId xmlns:p14="http://schemas.microsoft.com/office/powerpoint/2010/main" val="25441349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451378" y="1425982"/>
            <a:ext cx="11049502" cy="3664456"/>
          </a:xfrm>
          <a:prstGeom prst="rect">
            <a:avLst/>
          </a:prstGeom>
        </p:spPr>
      </p:pic>
    </p:spTree>
    <p:extLst>
      <p:ext uri="{BB962C8B-B14F-4D97-AF65-F5344CB8AC3E}">
        <p14:creationId xmlns:p14="http://schemas.microsoft.com/office/powerpoint/2010/main" val="24562685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291917" y="1045028"/>
            <a:ext cx="11900083" cy="4497905"/>
          </a:xfrm>
          <a:prstGeom prst="rect">
            <a:avLst/>
          </a:prstGeom>
        </p:spPr>
      </p:pic>
    </p:spTree>
    <p:extLst>
      <p:ext uri="{BB962C8B-B14F-4D97-AF65-F5344CB8AC3E}">
        <p14:creationId xmlns:p14="http://schemas.microsoft.com/office/powerpoint/2010/main" val="23407867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119743" y="1294806"/>
            <a:ext cx="11812576" cy="3723835"/>
          </a:xfrm>
          <a:prstGeom prst="rect">
            <a:avLst/>
          </a:prstGeom>
        </p:spPr>
      </p:pic>
    </p:spTree>
    <p:extLst>
      <p:ext uri="{BB962C8B-B14F-4D97-AF65-F5344CB8AC3E}">
        <p14:creationId xmlns:p14="http://schemas.microsoft.com/office/powerpoint/2010/main" val="42558198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713327" y="839972"/>
            <a:ext cx="11010836" cy="4972436"/>
          </a:xfrm>
          <a:prstGeom prst="rect">
            <a:avLst/>
          </a:prstGeom>
        </p:spPr>
      </p:pic>
    </p:spTree>
    <p:extLst>
      <p:ext uri="{BB962C8B-B14F-4D97-AF65-F5344CB8AC3E}">
        <p14:creationId xmlns:p14="http://schemas.microsoft.com/office/powerpoint/2010/main" val="8137225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462566" y="925033"/>
            <a:ext cx="11115224" cy="4812543"/>
          </a:xfrm>
          <a:prstGeom prst="rect">
            <a:avLst/>
          </a:prstGeom>
        </p:spPr>
      </p:pic>
    </p:spTree>
    <p:extLst>
      <p:ext uri="{BB962C8B-B14F-4D97-AF65-F5344CB8AC3E}">
        <p14:creationId xmlns:p14="http://schemas.microsoft.com/office/powerpoint/2010/main" val="14819562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327477" y="1626782"/>
            <a:ext cx="11166318" cy="3134661"/>
          </a:xfrm>
          <a:prstGeom prst="rect">
            <a:avLst/>
          </a:prstGeom>
        </p:spPr>
      </p:pic>
    </p:spTree>
    <p:extLst>
      <p:ext uri="{BB962C8B-B14F-4D97-AF65-F5344CB8AC3E}">
        <p14:creationId xmlns:p14="http://schemas.microsoft.com/office/powerpoint/2010/main" val="865244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9C9038-DABA-40C3-961E-9E13A6C19AC8}"/>
              </a:ext>
            </a:extLst>
          </p:cNvPr>
          <p:cNvSpPr>
            <a:spLocks noGrp="1"/>
          </p:cNvSpPr>
          <p:nvPr>
            <p:ph type="title"/>
          </p:nvPr>
        </p:nvSpPr>
        <p:spPr/>
        <p:txBody>
          <a:bodyPr/>
          <a:lstStyle/>
          <a:p>
            <a:r>
              <a:rPr lang="nl-NL" dirty="0" err="1"/>
              <a:t>Articles</a:t>
            </a:r>
            <a:r>
              <a:rPr lang="nl-NL" dirty="0"/>
              <a:t> </a:t>
            </a:r>
            <a:r>
              <a:rPr lang="nl-NL" dirty="0" err="1"/>
              <a:t>with</a:t>
            </a:r>
            <a:r>
              <a:rPr lang="nl-NL" dirty="0"/>
              <a:t> </a:t>
            </a:r>
            <a:r>
              <a:rPr lang="nl-NL" dirty="0" err="1"/>
              <a:t>an</a:t>
            </a:r>
            <a:r>
              <a:rPr lang="nl-NL" dirty="0"/>
              <a:t> explicit </a:t>
            </a:r>
            <a:r>
              <a:rPr lang="nl-NL" dirty="0" err="1"/>
              <a:t>limmitation</a:t>
            </a:r>
            <a:r>
              <a:rPr lang="nl-NL" dirty="0"/>
              <a:t> clause</a:t>
            </a:r>
          </a:p>
        </p:txBody>
      </p:sp>
      <p:sp>
        <p:nvSpPr>
          <p:cNvPr id="3" name="Tijdelijke aanduiding voor inhoud 2">
            <a:extLst>
              <a:ext uri="{FF2B5EF4-FFF2-40B4-BE49-F238E27FC236}">
                <a16:creationId xmlns:a16="http://schemas.microsoft.com/office/drawing/2014/main" id="{13A34EB8-F41E-4CE5-9D9C-2A5D6C733B11}"/>
              </a:ext>
            </a:extLst>
          </p:cNvPr>
          <p:cNvSpPr>
            <a:spLocks noGrp="1"/>
          </p:cNvSpPr>
          <p:nvPr>
            <p:ph idx="1"/>
          </p:nvPr>
        </p:nvSpPr>
        <p:spPr/>
        <p:txBody>
          <a:bodyPr/>
          <a:lstStyle/>
          <a:p>
            <a:r>
              <a:rPr lang="en-US" dirty="0"/>
              <a:t>ARTICLE 8 Right to respect for private and family life </a:t>
            </a:r>
            <a:br>
              <a:rPr lang="en-US" dirty="0"/>
            </a:br>
            <a:r>
              <a:rPr lang="en-US" dirty="0"/>
              <a:t>1. Everyone has the right to respect for his private and family life, his home and his correspondence. </a:t>
            </a:r>
            <a:br>
              <a:rPr lang="en-US" dirty="0"/>
            </a:br>
            <a:r>
              <a:rPr lang="en-US" dirty="0"/>
              <a:t>2. There shall be no interference by a public authority with the exercise of this right except such as is in accordance with the law and is necessary in a democratic society in the interests of national security, public safety or the economic well-being of the country, for the prevention of disorder or crime, for the protection of health or morals, or for the protection of the rights and freedoms of others.</a:t>
            </a:r>
          </a:p>
          <a:p>
            <a:endParaRPr lang="nl-NL" dirty="0"/>
          </a:p>
        </p:txBody>
      </p:sp>
    </p:spTree>
    <p:extLst>
      <p:ext uri="{BB962C8B-B14F-4D97-AF65-F5344CB8AC3E}">
        <p14:creationId xmlns:p14="http://schemas.microsoft.com/office/powerpoint/2010/main" val="12664536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509650" y="754912"/>
            <a:ext cx="10508689" cy="5211847"/>
          </a:xfrm>
          <a:prstGeom prst="rect">
            <a:avLst/>
          </a:prstGeom>
        </p:spPr>
      </p:pic>
    </p:spTree>
    <p:extLst>
      <p:ext uri="{BB962C8B-B14F-4D97-AF65-F5344CB8AC3E}">
        <p14:creationId xmlns:p14="http://schemas.microsoft.com/office/powerpoint/2010/main" val="19660546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557583" y="983848"/>
            <a:ext cx="11087359" cy="4699783"/>
          </a:xfrm>
          <a:prstGeom prst="rect">
            <a:avLst/>
          </a:prstGeom>
        </p:spPr>
      </p:pic>
    </p:spTree>
    <p:extLst>
      <p:ext uri="{BB962C8B-B14F-4D97-AF65-F5344CB8AC3E}">
        <p14:creationId xmlns:p14="http://schemas.microsoft.com/office/powerpoint/2010/main" val="31569591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40443" y="833377"/>
            <a:ext cx="10986965" cy="5167161"/>
          </a:xfrm>
          <a:prstGeom prst="rect">
            <a:avLst/>
          </a:prstGeom>
        </p:spPr>
      </p:pic>
    </p:spTree>
    <p:extLst>
      <p:ext uri="{BB962C8B-B14F-4D97-AF65-F5344CB8AC3E}">
        <p14:creationId xmlns:p14="http://schemas.microsoft.com/office/powerpoint/2010/main" val="26120347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1005804" y="740780"/>
            <a:ext cx="10372661" cy="5470907"/>
          </a:xfrm>
          <a:prstGeom prst="rect">
            <a:avLst/>
          </a:prstGeom>
        </p:spPr>
      </p:pic>
    </p:spTree>
    <p:extLst>
      <p:ext uri="{BB962C8B-B14F-4D97-AF65-F5344CB8AC3E}">
        <p14:creationId xmlns:p14="http://schemas.microsoft.com/office/powerpoint/2010/main" val="22212774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1190234" y="763930"/>
            <a:ext cx="9463387" cy="5250988"/>
          </a:xfrm>
          <a:prstGeom prst="rect">
            <a:avLst/>
          </a:prstGeom>
        </p:spPr>
      </p:pic>
    </p:spTree>
    <p:extLst>
      <p:ext uri="{BB962C8B-B14F-4D97-AF65-F5344CB8AC3E}">
        <p14:creationId xmlns:p14="http://schemas.microsoft.com/office/powerpoint/2010/main" val="14709132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92375" y="891251"/>
            <a:ext cx="10650938" cy="5023501"/>
          </a:xfrm>
          <a:prstGeom prst="rect">
            <a:avLst/>
          </a:prstGeom>
        </p:spPr>
      </p:pic>
    </p:spTree>
    <p:extLst>
      <p:ext uri="{BB962C8B-B14F-4D97-AF65-F5344CB8AC3E}">
        <p14:creationId xmlns:p14="http://schemas.microsoft.com/office/powerpoint/2010/main" val="24100385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p:cNvPicPr>
            <a:picLocks noGrp="1" noChangeAspect="1"/>
          </p:cNvPicPr>
          <p:nvPr>
            <p:ph idx="1"/>
          </p:nvPr>
        </p:nvPicPr>
        <p:blipFill>
          <a:blip r:embed="rId2"/>
          <a:stretch>
            <a:fillRect/>
          </a:stretch>
        </p:blipFill>
        <p:spPr>
          <a:xfrm>
            <a:off x="495151" y="1006998"/>
            <a:ext cx="10754877" cy="4755720"/>
          </a:xfrm>
          <a:prstGeom prst="rect">
            <a:avLst/>
          </a:prstGeom>
        </p:spPr>
      </p:pic>
    </p:spTree>
    <p:extLst>
      <p:ext uri="{BB962C8B-B14F-4D97-AF65-F5344CB8AC3E}">
        <p14:creationId xmlns:p14="http://schemas.microsoft.com/office/powerpoint/2010/main" val="27585711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732046" y="2430683"/>
            <a:ext cx="10727907" cy="2671055"/>
          </a:xfrm>
          <a:prstGeom prst="rect">
            <a:avLst/>
          </a:prstGeom>
        </p:spPr>
      </p:pic>
    </p:spTree>
    <p:extLst>
      <p:ext uri="{BB962C8B-B14F-4D97-AF65-F5344CB8AC3E}">
        <p14:creationId xmlns:p14="http://schemas.microsoft.com/office/powerpoint/2010/main" val="32935045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0" y="1876726"/>
            <a:ext cx="12331124" cy="2829425"/>
          </a:xfrm>
          <a:prstGeom prst="rect">
            <a:avLst/>
          </a:prstGeom>
        </p:spPr>
      </p:pic>
    </p:spTree>
    <p:extLst>
      <p:ext uri="{BB962C8B-B14F-4D97-AF65-F5344CB8AC3E}">
        <p14:creationId xmlns:p14="http://schemas.microsoft.com/office/powerpoint/2010/main" val="40000268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258844" y="1238490"/>
            <a:ext cx="11368220" cy="4112863"/>
          </a:xfrm>
          <a:prstGeom prst="rect">
            <a:avLst/>
          </a:prstGeom>
        </p:spPr>
      </p:pic>
    </p:spTree>
    <p:extLst>
      <p:ext uri="{BB962C8B-B14F-4D97-AF65-F5344CB8AC3E}">
        <p14:creationId xmlns:p14="http://schemas.microsoft.com/office/powerpoint/2010/main" val="3742168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7DBC06-F04D-483A-995C-EDED80950661}"/>
              </a:ext>
            </a:extLst>
          </p:cNvPr>
          <p:cNvSpPr>
            <a:spLocks noGrp="1"/>
          </p:cNvSpPr>
          <p:nvPr>
            <p:ph type="title"/>
          </p:nvPr>
        </p:nvSpPr>
        <p:spPr/>
        <p:txBody>
          <a:bodyPr/>
          <a:lstStyle/>
          <a:p>
            <a:r>
              <a:rPr lang="nl-NL" dirty="0" err="1"/>
              <a:t>Articles</a:t>
            </a:r>
            <a:r>
              <a:rPr lang="nl-NL" dirty="0"/>
              <a:t> </a:t>
            </a:r>
            <a:r>
              <a:rPr lang="nl-NL" dirty="0" err="1"/>
              <a:t>with</a:t>
            </a:r>
            <a:r>
              <a:rPr lang="nl-NL" dirty="0"/>
              <a:t> </a:t>
            </a:r>
            <a:r>
              <a:rPr lang="nl-NL" dirty="0" err="1"/>
              <a:t>an</a:t>
            </a:r>
            <a:r>
              <a:rPr lang="nl-NL" dirty="0"/>
              <a:t> explicit </a:t>
            </a:r>
            <a:r>
              <a:rPr lang="nl-NL" dirty="0" err="1"/>
              <a:t>limmitation</a:t>
            </a:r>
            <a:r>
              <a:rPr lang="nl-NL" dirty="0"/>
              <a:t> clause</a:t>
            </a:r>
          </a:p>
        </p:txBody>
      </p:sp>
      <p:sp>
        <p:nvSpPr>
          <p:cNvPr id="3" name="Tijdelijke aanduiding voor inhoud 2">
            <a:extLst>
              <a:ext uri="{FF2B5EF4-FFF2-40B4-BE49-F238E27FC236}">
                <a16:creationId xmlns:a16="http://schemas.microsoft.com/office/drawing/2014/main" id="{6F5EAB36-CF30-4D53-AAAD-273A6F26D56B}"/>
              </a:ext>
            </a:extLst>
          </p:cNvPr>
          <p:cNvSpPr>
            <a:spLocks noGrp="1"/>
          </p:cNvSpPr>
          <p:nvPr>
            <p:ph idx="1"/>
          </p:nvPr>
        </p:nvSpPr>
        <p:spPr/>
        <p:txBody>
          <a:bodyPr/>
          <a:lstStyle/>
          <a:p>
            <a:r>
              <a:rPr lang="en-US" dirty="0"/>
              <a:t>ARTICLE 9 Freedom of thought, conscience and religion </a:t>
            </a:r>
            <a:br>
              <a:rPr lang="en-US" dirty="0"/>
            </a:br>
            <a:r>
              <a:rPr lang="en-US" dirty="0"/>
              <a:t>1. Everyone has the right to freedom of thought, conscience and religion; this right includes freedom to change his religion or belief and freedom, either alone or in community with others and in public or private, to manifest his religion or belief, in worship, teaching, practice and observance. </a:t>
            </a:r>
            <a:br>
              <a:rPr lang="en-US" dirty="0"/>
            </a:br>
            <a:r>
              <a:rPr lang="en-US" dirty="0"/>
              <a:t>2. Freedom to manifest one’s religion or beliefs shall be subject only to such limitations as are prescribed by law and are necessary in a democratic society in the interests of public safety, for the protection of public order, health or morals, or for the protection of the rights and freedoms of others.</a:t>
            </a:r>
          </a:p>
          <a:p>
            <a:endParaRPr lang="nl-NL" dirty="0"/>
          </a:p>
        </p:txBody>
      </p:sp>
    </p:spTree>
    <p:extLst>
      <p:ext uri="{BB962C8B-B14F-4D97-AF65-F5344CB8AC3E}">
        <p14:creationId xmlns:p14="http://schemas.microsoft.com/office/powerpoint/2010/main" val="7311757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335666" y="1386400"/>
            <a:ext cx="11458937" cy="4044711"/>
          </a:xfrm>
          <a:prstGeom prst="rect">
            <a:avLst/>
          </a:prstGeom>
        </p:spPr>
      </p:pic>
    </p:spTree>
    <p:extLst>
      <p:ext uri="{BB962C8B-B14F-4D97-AF65-F5344CB8AC3E}">
        <p14:creationId xmlns:p14="http://schemas.microsoft.com/office/powerpoint/2010/main" val="11227684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40716" y="1088021"/>
            <a:ext cx="10568971" cy="4565464"/>
          </a:xfrm>
          <a:prstGeom prst="rect">
            <a:avLst/>
          </a:prstGeom>
        </p:spPr>
      </p:pic>
    </p:spTree>
    <p:extLst>
      <p:ext uri="{BB962C8B-B14F-4D97-AF65-F5344CB8AC3E}">
        <p14:creationId xmlns:p14="http://schemas.microsoft.com/office/powerpoint/2010/main" val="17491110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766328" y="775504"/>
            <a:ext cx="10674854" cy="4824684"/>
          </a:xfrm>
          <a:prstGeom prst="rect">
            <a:avLst/>
          </a:prstGeom>
        </p:spPr>
      </p:pic>
    </p:spTree>
    <p:extLst>
      <p:ext uri="{BB962C8B-B14F-4D97-AF65-F5344CB8AC3E}">
        <p14:creationId xmlns:p14="http://schemas.microsoft.com/office/powerpoint/2010/main" val="23603639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746476" y="983848"/>
            <a:ext cx="10781687" cy="4914267"/>
          </a:xfrm>
          <a:prstGeom prst="rect">
            <a:avLst/>
          </a:prstGeom>
        </p:spPr>
      </p:pic>
    </p:spTree>
    <p:extLst>
      <p:ext uri="{BB962C8B-B14F-4D97-AF65-F5344CB8AC3E}">
        <p14:creationId xmlns:p14="http://schemas.microsoft.com/office/powerpoint/2010/main" val="12006386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826566" y="925975"/>
            <a:ext cx="10337512" cy="5326302"/>
          </a:xfrm>
          <a:prstGeom prst="rect">
            <a:avLst/>
          </a:prstGeom>
        </p:spPr>
      </p:pic>
    </p:spTree>
    <p:extLst>
      <p:ext uri="{BB962C8B-B14F-4D97-AF65-F5344CB8AC3E}">
        <p14:creationId xmlns:p14="http://schemas.microsoft.com/office/powerpoint/2010/main" val="282709923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7828</Words>
  <Application>Microsoft Office PowerPoint</Application>
  <PresentationFormat>Breedbeeld</PresentationFormat>
  <Paragraphs>153</Paragraphs>
  <Slides>94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94</vt:i4>
      </vt:variant>
    </vt:vector>
  </HeadingPairs>
  <TitlesOfParts>
    <vt:vector size="98" baseType="lpstr">
      <vt:lpstr>Arial</vt:lpstr>
      <vt:lpstr>Calibri</vt:lpstr>
      <vt:lpstr>Calibri Light</vt:lpstr>
      <vt:lpstr>Kantoorthema</vt:lpstr>
      <vt:lpstr>Legal basis &amp; legitimate aim</vt:lpstr>
      <vt:lpstr>Overview of lectures</vt:lpstr>
      <vt:lpstr>Take home messages of last week</vt:lpstr>
      <vt:lpstr>This week</vt:lpstr>
      <vt:lpstr>Absolute rights</vt:lpstr>
      <vt:lpstr>Rights that can be limmited only in state of emergency</vt:lpstr>
      <vt:lpstr>Rights that have intrinsic limmits</vt:lpstr>
      <vt:lpstr>Articles with an explicit limmitation clause</vt:lpstr>
      <vt:lpstr>Articles with an explicit limmitation clause</vt:lpstr>
      <vt:lpstr>Articles with an explicit limmitation clause</vt:lpstr>
      <vt:lpstr>Articles with an explicit limmitation clause</vt:lpstr>
      <vt:lpstr>Three step test</vt:lpstr>
      <vt:lpstr>This week</vt:lpstr>
      <vt:lpstr>Today</vt:lpstr>
      <vt:lpstr>(1) Legal basis</vt:lpstr>
      <vt:lpstr>Does the domestic legal system sanction the infraction?</vt:lpstr>
      <vt:lpstr>Is the legal provision accessible to the citizen?</vt:lpstr>
      <vt:lpstr>Is the legal provision sufficiently precise to enable the citizen reasonably to foresee the consequences which a given action may entail?</vt:lpstr>
      <vt:lpstr>Is the legal provision sufficiently precise to enable the citizen reasonably to foresee the consequences which a given action may entail?</vt:lpstr>
      <vt:lpstr>Is the legal provision sufficiently precise to enable the citizen reasonably to foresee the consequences which a given action may entail?</vt:lpstr>
      <vt:lpstr>Is the legal provision sufficiently precise to enable the citizen reasonably to foresee the consequences which a given action may entail?</vt:lpstr>
      <vt:lpstr>Does the law provide effective safeguards against arbitrary interference with the respective substantive rights?</vt:lpstr>
      <vt:lpstr>Does the law provide effective safeguards against arbitrary interference with the respective substantive rights?</vt:lpstr>
      <vt:lpstr>(2) Legitimate aim</vt:lpstr>
      <vt:lpstr>(2) Legitimate aim</vt:lpstr>
      <vt:lpstr>(2) Legitimate aim</vt:lpstr>
      <vt:lpstr>(2) Legitimate aim</vt:lpstr>
      <vt:lpstr>(2) Legitimate aim</vt:lpstr>
      <vt:lpstr>(2) Legitimate aim</vt:lpstr>
      <vt:lpstr>(2) Legitimate aim</vt:lpstr>
      <vt:lpstr>(2) Legitimate aim</vt:lpstr>
      <vt:lpstr>(2) Legitimate aim</vt:lpstr>
      <vt:lpstr>(2) Legitimate aim</vt:lpstr>
      <vt:lpstr>(2) Legitimate aim</vt:lpstr>
      <vt:lpstr>(2) Legitimate aim</vt:lpstr>
      <vt:lpstr>(2) Legitimate aim</vt:lpstr>
      <vt:lpstr>(2) Legitimate aim</vt:lpstr>
      <vt:lpstr>(2) Legitimate aim</vt:lpstr>
      <vt:lpstr>(3) Break</vt:lpstr>
      <vt:lpstr>(4) The Common interest</vt:lpstr>
      <vt:lpstr>(4) The Common interest</vt:lpstr>
      <vt:lpstr>(4) The Common interest</vt:lpstr>
      <vt:lpstr>(4) The Common interest</vt:lpstr>
      <vt:lpstr>(4) The Common interest</vt:lpstr>
      <vt:lpstr>(4) The Common interest</vt:lpstr>
      <vt:lpstr>(4) The Common interest</vt:lpstr>
      <vt:lpstr>(4) The Common interest</vt:lpstr>
      <vt:lpstr>(4) The Common interest</vt:lpstr>
      <vt:lpstr>(4) The Common interest</vt:lpstr>
      <vt:lpstr>(4) The Common interest</vt:lpstr>
      <vt:lpstr>(4) The Common interest</vt:lpstr>
      <vt:lpstr>(4) The Common interest</vt:lpstr>
      <vt:lpstr>(4) The Common interest</vt:lpstr>
      <vt:lpstr>(5) Statistics about article 8 ECHR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basis &amp; legitimate aim</dc:title>
  <dc:creator>Bart Van der Sloot</dc:creator>
  <cp:lastModifiedBy>Bart Van der Sloot</cp:lastModifiedBy>
  <cp:revision>22</cp:revision>
  <dcterms:created xsi:type="dcterms:W3CDTF">2017-10-02T14:05:22Z</dcterms:created>
  <dcterms:modified xsi:type="dcterms:W3CDTF">2017-10-03T10:20:29Z</dcterms:modified>
</cp:coreProperties>
</file>